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43"/>
  </p:notesMasterIdLst>
  <p:sldIdLst>
    <p:sldId id="256" r:id="rId2"/>
    <p:sldId id="257" r:id="rId3"/>
    <p:sldId id="2263" r:id="rId4"/>
    <p:sldId id="2270" r:id="rId5"/>
    <p:sldId id="264" r:id="rId6"/>
    <p:sldId id="2264" r:id="rId7"/>
    <p:sldId id="2145706212" r:id="rId8"/>
    <p:sldId id="2265" r:id="rId9"/>
    <p:sldId id="2266" r:id="rId10"/>
    <p:sldId id="265" r:id="rId11"/>
    <p:sldId id="292" r:id="rId12"/>
    <p:sldId id="2145706211" r:id="rId13"/>
    <p:sldId id="2145706213" r:id="rId14"/>
    <p:sldId id="2268" r:id="rId15"/>
    <p:sldId id="2253" r:id="rId16"/>
    <p:sldId id="2242" r:id="rId17"/>
    <p:sldId id="2243" r:id="rId18"/>
    <p:sldId id="2244" r:id="rId19"/>
    <p:sldId id="2245" r:id="rId20"/>
    <p:sldId id="2246" r:id="rId21"/>
    <p:sldId id="2247" r:id="rId22"/>
    <p:sldId id="2248" r:id="rId23"/>
    <p:sldId id="2249" r:id="rId24"/>
    <p:sldId id="2250" r:id="rId25"/>
    <p:sldId id="2145706208" r:id="rId26"/>
    <p:sldId id="2241" r:id="rId27"/>
    <p:sldId id="2287" r:id="rId28"/>
    <p:sldId id="2145706183" r:id="rId29"/>
    <p:sldId id="1416" r:id="rId30"/>
    <p:sldId id="315" r:id="rId31"/>
    <p:sldId id="2145706210" r:id="rId32"/>
    <p:sldId id="536" r:id="rId33"/>
    <p:sldId id="660" r:id="rId34"/>
    <p:sldId id="2261" r:id="rId35"/>
    <p:sldId id="2259" r:id="rId36"/>
    <p:sldId id="2258" r:id="rId37"/>
    <p:sldId id="2262" r:id="rId38"/>
    <p:sldId id="2269" r:id="rId39"/>
    <p:sldId id="2255" r:id="rId40"/>
    <p:sldId id="2354" r:id="rId41"/>
    <p:sldId id="2145706209" r:id="rId4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Helvetica" panose="020B0604020202020204" pitchFamily="34" charset="0"/>
      <p:regular r:id="rId48"/>
      <p:bold r:id="rId49"/>
      <p:italic r:id="rId50"/>
      <p:boldItalic r:id="rId51"/>
    </p:embeddedFont>
    <p:embeddedFont>
      <p:font typeface="Proxima Nova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321C04-D99A-4423-8CB6-BD3437C4A4AE}">
  <a:tblStyle styleId="{E0321C04-D99A-4423-8CB6-BD3437C4A4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691C38-07C5-4FE4-B2EC-5596E91D752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90802ff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90802ff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28dc8a5e0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28dc8a5e0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28dc8a5e0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28dc8a5e0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40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28dc8a5e0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28dc8a5e0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99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28dc8a5e0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28dc8a5e0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8dc8a5e0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8dc8a5e0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28dc8a5e0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28dc8a5e0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125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28dc8a5e0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28dc8a5e0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4">
  <p:cSld name="CUSTOM_2_1">
    <p:bg>
      <p:bgPr>
        <a:solidFill>
          <a:srgbClr val="785EF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456200" y="691325"/>
            <a:ext cx="6245100" cy="40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2B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564100" y="4767275"/>
            <a:ext cx="46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>
  <p:cSld name="CUSTOM_3">
    <p:bg>
      <p:bgPr>
        <a:solidFill>
          <a:schemeClr val="accen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56200" y="691325"/>
            <a:ext cx="6245100" cy="40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E753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564100" y="4767275"/>
            <a:ext cx="46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1">
  <p:cSld name="CUSTOM_4">
    <p:bg>
      <p:bgPr>
        <a:solidFill>
          <a:srgbClr val="FF8F8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6200" y="691325"/>
            <a:ext cx="6245100" cy="40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1850A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1850A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1850A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1850A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1850A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1850A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1850A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1850A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1850A5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564100" y="4767275"/>
            <a:ext cx="46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4E1E-5A2F-9548-AD69-A5BC742A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C613C-2EF5-BE44-94F9-4D2EA4437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5D098-958F-D44D-BD76-66EDDC59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366" y="4767263"/>
            <a:ext cx="2163685" cy="273844"/>
          </a:xfrm>
          <a:prstGeom prst="rect">
            <a:avLst/>
          </a:prstGeom>
        </p:spPr>
        <p:txBody>
          <a:bodyPr/>
          <a:lstStyle/>
          <a:p>
            <a:fld id="{795FA6EE-2AEB-4C41-A1AD-551BB39D08BB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F6532-866A-EE4A-ABFC-44860D8C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4DDE1-38E7-714E-8AD2-4C05784E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0ADD-89BB-B045-B689-FA38AD4C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3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7916-186D-D843-9F53-DB79205D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C478F-BD02-BB46-8B4F-7B6F048CB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6EAD6-EF31-E24B-A424-D4A4DD12C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1C7FF-84F8-5C44-A05B-8CD754B1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366" y="4767263"/>
            <a:ext cx="2163685" cy="273844"/>
          </a:xfrm>
          <a:prstGeom prst="rect">
            <a:avLst/>
          </a:prstGeom>
        </p:spPr>
        <p:txBody>
          <a:bodyPr/>
          <a:lstStyle/>
          <a:p>
            <a:fld id="{867683FE-92B7-C74A-9616-5DF5B65A67ED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BF8AA-1DCE-0145-8ACE-2DAFC475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DAB03-CD7F-BA4C-B34E-C2DF4450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0ADD-89BB-B045-B689-FA38AD4C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rgbClr val="C9DAF8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69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5 Key Poi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08FB909A-810B-B64C-DA5A-2ED20C5EB2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4227384"/>
              </p:ext>
            </p:extLst>
          </p:nvPr>
        </p:nvGraphicFramePr>
        <p:xfrm>
          <a:off x="1192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08FB909A-810B-B64C-DA5A-2ED20C5EB2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22D029C-4EA8-C141-8A8D-9E1A337720D8}"/>
              </a:ext>
            </a:extLst>
          </p:cNvPr>
          <p:cNvSpPr/>
          <p:nvPr userDrawn="1"/>
        </p:nvSpPr>
        <p:spPr>
          <a:xfrm flipV="1">
            <a:off x="1694" y="0"/>
            <a:ext cx="9144000" cy="2176586"/>
          </a:xfrm>
          <a:prstGeom prst="round2SameRect">
            <a:avLst>
              <a:gd name="adj1" fmla="val 1098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16BE18-DD68-374A-8DF6-3CE0764290FF}"/>
              </a:ext>
            </a:extLst>
          </p:cNvPr>
          <p:cNvSpPr/>
          <p:nvPr userDrawn="1"/>
        </p:nvSpPr>
        <p:spPr>
          <a:xfrm>
            <a:off x="747957" y="1619895"/>
            <a:ext cx="953895" cy="953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8284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5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DDB092-BB9B-F44E-9EE4-438D67F35A1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241" y="1778179"/>
            <a:ext cx="637328" cy="637328"/>
          </a:xfrm>
          <a:prstGeom prst="ellipse">
            <a:avLst/>
          </a:prstGeom>
        </p:spPr>
        <p:txBody>
          <a:bodyPr lIns="0" rIns="0" anchor="ctr">
            <a:noAutofit/>
          </a:bodyPr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Paste</a:t>
            </a:r>
            <a:br>
              <a:rPr lang="en-US"/>
            </a:br>
            <a:r>
              <a:rPr lang="en-US"/>
              <a:t>icon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53" name="Date Placeholder 3">
            <a:extLst>
              <a:ext uri="{FF2B5EF4-FFF2-40B4-BE49-F238E27FC236}">
                <a16:creationId xmlns:a16="http://schemas.microsoft.com/office/drawing/2014/main" id="{E86B1FE6-7565-8949-B4BA-B5C98C3830ED}"/>
              </a:ext>
            </a:extLst>
          </p:cNvPr>
          <p:cNvSpPr txBox="1">
            <a:spLocks/>
          </p:cNvSpPr>
          <p:nvPr userDrawn="1"/>
        </p:nvSpPr>
        <p:spPr>
          <a:xfrm>
            <a:off x="-24492" y="5174769"/>
            <a:ext cx="0" cy="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wrap="none" lIns="205740" tIns="25718" rIns="205740" bIns="2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3"/>
          </a:p>
        </p:txBody>
      </p:sp>
      <p:sp>
        <p:nvSpPr>
          <p:cNvPr id="85" name="Text Placeholder 36">
            <a:extLst>
              <a:ext uri="{FF2B5EF4-FFF2-40B4-BE49-F238E27FC236}">
                <a16:creationId xmlns:a16="http://schemas.microsoft.com/office/drawing/2014/main" id="{D2FBB19C-E901-0849-8217-14D1522C56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66349" y="2813998"/>
            <a:ext cx="1334726" cy="1268630"/>
          </a:xfrm>
        </p:spPr>
        <p:txBody>
          <a:bodyPr lIns="180000" tIns="90000" rIns="180000" bIns="90000" anchor="t">
            <a:noAutofit/>
          </a:bodyPr>
          <a:lstStyle>
            <a:lvl1pPr algn="ctr">
              <a:lnSpc>
                <a:spcPct val="90000"/>
              </a:lnSpc>
              <a:defRPr sz="11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Here’s a topic heading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7170869-2DC9-4E49-9E7D-F8146C919CB0}"/>
              </a:ext>
            </a:extLst>
          </p:cNvPr>
          <p:cNvSpPr/>
          <p:nvPr userDrawn="1"/>
        </p:nvSpPr>
        <p:spPr>
          <a:xfrm>
            <a:off x="3446755" y="1617855"/>
            <a:ext cx="953895" cy="953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8284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50"/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E2E4A244-8496-F04E-B13A-12074C8B183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584339" y="1776139"/>
            <a:ext cx="637328" cy="637328"/>
          </a:xfrm>
          <a:prstGeom prst="ellipse">
            <a:avLst/>
          </a:prstGeom>
        </p:spPr>
        <p:txBody>
          <a:bodyPr lIns="0" rIns="0" anchor="ctr">
            <a:noAutofit/>
          </a:bodyPr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Paste</a:t>
            </a:r>
            <a:br>
              <a:rPr lang="en-US"/>
            </a:br>
            <a:r>
              <a:rPr lang="en-US"/>
              <a:t>icon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BDDABD1-0E3F-5147-9EC8-E3C41D10C21A}"/>
              </a:ext>
            </a:extLst>
          </p:cNvPr>
          <p:cNvSpPr/>
          <p:nvPr userDrawn="1"/>
        </p:nvSpPr>
        <p:spPr>
          <a:xfrm>
            <a:off x="4796153" y="1617855"/>
            <a:ext cx="953895" cy="953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8284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50"/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D058AED7-0DD0-2547-A5F6-6CFDC517AF5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942935" y="1776139"/>
            <a:ext cx="637328" cy="637328"/>
          </a:xfrm>
          <a:prstGeom prst="ellipse">
            <a:avLst/>
          </a:prstGeom>
        </p:spPr>
        <p:txBody>
          <a:bodyPr lIns="0" rIns="0" anchor="ctr">
            <a:noAutofit/>
          </a:bodyPr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Paste</a:t>
            </a:r>
            <a:br>
              <a:rPr lang="en-US"/>
            </a:br>
            <a:r>
              <a:rPr lang="en-US"/>
              <a:t>icon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41667E1-536B-5B4E-B407-D6B779DABF23}"/>
              </a:ext>
            </a:extLst>
          </p:cNvPr>
          <p:cNvSpPr/>
          <p:nvPr userDrawn="1"/>
        </p:nvSpPr>
        <p:spPr>
          <a:xfrm>
            <a:off x="6145551" y="1617855"/>
            <a:ext cx="953895" cy="953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8284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50"/>
          </a:p>
        </p:txBody>
      </p:sp>
      <p:sp>
        <p:nvSpPr>
          <p:cNvPr id="93" name="Picture Placeholder 8">
            <a:extLst>
              <a:ext uri="{FF2B5EF4-FFF2-40B4-BE49-F238E27FC236}">
                <a16:creationId xmlns:a16="http://schemas.microsoft.com/office/drawing/2014/main" id="{049FA627-C016-514A-BFC4-3D1FFB61348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01531" y="1776139"/>
            <a:ext cx="637328" cy="637328"/>
          </a:xfrm>
          <a:prstGeom prst="ellipse">
            <a:avLst/>
          </a:prstGeom>
        </p:spPr>
        <p:txBody>
          <a:bodyPr lIns="0" rIns="0" anchor="ctr">
            <a:noAutofit/>
          </a:bodyPr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Paste</a:t>
            </a:r>
            <a:br>
              <a:rPr lang="en-US"/>
            </a:br>
            <a:r>
              <a:rPr lang="en-US"/>
              <a:t>icon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B3707F8-C482-254D-8257-978E003A2734}"/>
              </a:ext>
            </a:extLst>
          </p:cNvPr>
          <p:cNvSpPr/>
          <p:nvPr userDrawn="1"/>
        </p:nvSpPr>
        <p:spPr>
          <a:xfrm>
            <a:off x="7494948" y="1617855"/>
            <a:ext cx="953895" cy="953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8284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50"/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BE9857AD-DE8E-4C4C-A128-9D3A1359CED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53231" y="1776139"/>
            <a:ext cx="637328" cy="637328"/>
          </a:xfrm>
          <a:prstGeom prst="ellipse">
            <a:avLst/>
          </a:prstGeom>
        </p:spPr>
        <p:txBody>
          <a:bodyPr lIns="0" rIns="0" anchor="ctr">
            <a:noAutofit/>
          </a:bodyPr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Paste</a:t>
            </a:r>
            <a:br>
              <a:rPr lang="en-US"/>
            </a:br>
            <a:r>
              <a:rPr lang="en-US"/>
              <a:t>icon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1A563-FE4D-4443-B223-3F47AF2850F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0CE12-74F4-6C40-805B-3119C035781F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A6B308-A83D-A847-8CAC-7F15B053BB03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2A2841DE-4403-F14E-8A42-C9234BDEAE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EFE42D2D-658E-D465-D5AF-9E2FC8B13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649" y="150482"/>
            <a:ext cx="8666191" cy="626994"/>
          </a:xfrm>
        </p:spPr>
        <p:txBody>
          <a:bodyPr vert="horz" bIns="0"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Here’s a title for a 6-key-point slide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75A613B2-3826-2764-6062-CC67974D7A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2649" y="842418"/>
            <a:ext cx="8674217" cy="474107"/>
          </a:xfrm>
        </p:spPr>
        <p:txBody>
          <a:bodyPr tIns="36000">
            <a:noAutofit/>
          </a:bodyPr>
          <a:lstStyle>
            <a:lvl1pPr algn="ctr">
              <a:defRPr sz="1575">
                <a:solidFill>
                  <a:schemeClr val="bg1"/>
                </a:solidFill>
                <a:latin typeface="+mn-lt"/>
              </a:defRPr>
            </a:lvl1pPr>
            <a:lvl2pPr algn="ctr">
              <a:defRPr sz="1575">
                <a:solidFill>
                  <a:schemeClr val="bg1"/>
                </a:solidFill>
                <a:latin typeface="+mn-lt"/>
              </a:defRPr>
            </a:lvl2pPr>
            <a:lvl3pPr algn="ctr">
              <a:defRPr sz="1575">
                <a:solidFill>
                  <a:schemeClr val="bg1"/>
                </a:solidFill>
                <a:latin typeface="+mn-lt"/>
              </a:defRPr>
            </a:lvl3pPr>
            <a:lvl4pPr algn="ctr">
              <a:defRPr sz="1575">
                <a:solidFill>
                  <a:schemeClr val="bg1"/>
                </a:solidFill>
                <a:latin typeface="+mn-lt"/>
              </a:defRPr>
            </a:lvl4pPr>
            <a:lvl5pPr algn="ctr">
              <a:defRPr sz="1575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ED936233-602F-0548-382E-D509C52EB6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931623" y="2813998"/>
            <a:ext cx="1334726" cy="1268630"/>
          </a:xfrm>
        </p:spPr>
        <p:txBody>
          <a:bodyPr lIns="180000" tIns="90000" rIns="180000" bIns="90000" anchor="t">
            <a:noAutofit/>
          </a:bodyPr>
          <a:lstStyle>
            <a:lvl1pPr algn="ctr">
              <a:lnSpc>
                <a:spcPct val="90000"/>
              </a:lnSpc>
              <a:defRPr sz="11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Here’s a topic heading</a:t>
            </a:r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8846DDD0-D1B3-EDAC-48B2-E8C2BF6147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85864" y="2813997"/>
            <a:ext cx="1334726" cy="1268630"/>
          </a:xfrm>
        </p:spPr>
        <p:txBody>
          <a:bodyPr lIns="180000" tIns="90000" rIns="180000" bIns="90000" anchor="t">
            <a:noAutofit/>
          </a:bodyPr>
          <a:lstStyle>
            <a:lvl1pPr algn="ctr">
              <a:lnSpc>
                <a:spcPct val="90000"/>
              </a:lnSpc>
              <a:defRPr sz="11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Here’s a topic heading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1F769FE1-F7C1-0883-B8D7-21B2B76626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40106" y="2813997"/>
            <a:ext cx="1334726" cy="1268630"/>
          </a:xfrm>
        </p:spPr>
        <p:txBody>
          <a:bodyPr lIns="180000" tIns="90000" rIns="180000" bIns="90000" anchor="t">
            <a:noAutofit/>
          </a:bodyPr>
          <a:lstStyle>
            <a:lvl1pPr algn="ctr">
              <a:lnSpc>
                <a:spcPct val="90000"/>
              </a:lnSpc>
              <a:defRPr sz="11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Here’s a topic heading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B7AE5A0C-2BF5-C2FC-4DFA-F8CA24BC531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89185" y="2813996"/>
            <a:ext cx="1334726" cy="1268630"/>
          </a:xfrm>
        </p:spPr>
        <p:txBody>
          <a:bodyPr lIns="180000" tIns="90000" rIns="180000" bIns="90000" anchor="t">
            <a:noAutofit/>
          </a:bodyPr>
          <a:lstStyle>
            <a:lvl1pPr algn="ctr">
              <a:lnSpc>
                <a:spcPct val="90000"/>
              </a:lnSpc>
              <a:defRPr sz="11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Here’s a topic heading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392659-0EB9-513F-127F-862F48F633EE}"/>
              </a:ext>
            </a:extLst>
          </p:cNvPr>
          <p:cNvSpPr/>
          <p:nvPr userDrawn="1"/>
        </p:nvSpPr>
        <p:spPr>
          <a:xfrm>
            <a:off x="2097357" y="1617855"/>
            <a:ext cx="953895" cy="953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8284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5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FE3397C7-4FEC-985D-D0B2-584E3D9A83E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235517" y="1792978"/>
            <a:ext cx="637328" cy="637328"/>
          </a:xfrm>
          <a:prstGeom prst="ellipse">
            <a:avLst/>
          </a:prstGeom>
        </p:spPr>
        <p:txBody>
          <a:bodyPr lIns="0" rIns="0" anchor="ctr">
            <a:noAutofit/>
          </a:bodyPr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Paste</a:t>
            </a:r>
            <a:br>
              <a:rPr lang="en-US"/>
            </a:br>
            <a:r>
              <a:rPr lang="en-US"/>
              <a:t>icon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DDFB525D-9CAE-6187-72D9-80DDC2B6DF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7231" y="2813996"/>
            <a:ext cx="1334726" cy="1268630"/>
          </a:xfrm>
        </p:spPr>
        <p:txBody>
          <a:bodyPr lIns="180000" tIns="90000" rIns="180000" bIns="90000" anchor="t">
            <a:noAutofit/>
          </a:bodyPr>
          <a:lstStyle>
            <a:lvl1pPr algn="ctr">
              <a:lnSpc>
                <a:spcPct val="90000"/>
              </a:lnSpc>
              <a:defRPr sz="11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Here’s a topic heading</a:t>
            </a:r>
          </a:p>
        </p:txBody>
      </p:sp>
    </p:spTree>
    <p:extLst>
      <p:ext uri="{BB962C8B-B14F-4D97-AF65-F5344CB8AC3E}">
        <p14:creationId xmlns:p14="http://schemas.microsoft.com/office/powerpoint/2010/main" val="330632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7" r:id="rId14"/>
    <p:sldLayoutId id="2147483668" r:id="rId15"/>
    <p:sldLayoutId id="2147483675" r:id="rId16"/>
    <p:sldLayoutId id="214748367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deas.repec.org/p/feb/natura/00720.html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deas.repec.org/p/feb/natura/00720.html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28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3.svg"/><Relationship Id="rId20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.emf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p/nbr/nberwo/26389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deas.repec.org/p/nbr/nberwo/26380.html" TargetMode="External"/><Relationship Id="rId4" Type="http://schemas.openxmlformats.org/officeDocument/2006/relationships/hyperlink" Target="https://ideas.repec.org/s/nbr/nberwo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p/nbr/nberwo/27807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ideas.repec.org/s/nbr/nberwo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p/nbr/nberwo/27807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fieldexperiments.com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ctrTitle"/>
          </p:nvPr>
        </p:nvSpPr>
        <p:spPr>
          <a:xfrm>
            <a:off x="188259" y="744575"/>
            <a:ext cx="8861611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Leveraging Private Sector </a:t>
            </a:r>
            <a:br>
              <a:rPr lang="en-US" sz="480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to Help Inform Major Social Challenges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Google Shape;81;p20"/>
          <p:cNvSpPr txBox="1">
            <a:spLocks noGrp="1"/>
          </p:cNvSpPr>
          <p:nvPr>
            <p:ph type="subTitle" idx="1"/>
          </p:nvPr>
        </p:nvSpPr>
        <p:spPr>
          <a:xfrm>
            <a:off x="311700" y="2834124"/>
            <a:ext cx="8520600" cy="1976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John A. List, U. Chicago, JILAEE, ANU, and NBER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@Econ_4_Everyone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cxnSp>
        <p:nvCxnSpPr>
          <p:cNvPr id="82" name="Google Shape;82;p20"/>
          <p:cNvCxnSpPr/>
          <p:nvPr/>
        </p:nvCxnSpPr>
        <p:spPr>
          <a:xfrm>
            <a:off x="394725" y="2807700"/>
            <a:ext cx="78804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0" y="1"/>
            <a:ext cx="8020222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Identification in Natural Field Experiment I</a:t>
            </a:r>
          </a:p>
        </p:txBody>
      </p:sp>
      <p:pic>
        <p:nvPicPr>
          <p:cNvPr id="4" name="Content Placeholder 3" descr="Screen Shot 2020-04-23 at 10.01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85" b="-63885"/>
          <a:stretch>
            <a:fillRect/>
          </a:stretch>
        </p:blipFill>
        <p:spPr>
          <a:xfrm>
            <a:off x="2124092" y="870670"/>
            <a:ext cx="3964492" cy="1640501"/>
          </a:xfrm>
        </p:spPr>
      </p:pic>
      <p:sp>
        <p:nvSpPr>
          <p:cNvPr id="5" name="TextBox 4"/>
          <p:cNvSpPr txBox="1"/>
          <p:nvPr/>
        </p:nvSpPr>
        <p:spPr>
          <a:xfrm>
            <a:off x="379410" y="710678"/>
            <a:ext cx="78867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Helvetica"/>
                <a:cs typeface="Helvetica"/>
              </a:rPr>
              <a:t>First field experiment</a:t>
            </a:r>
            <a:r>
              <a:rPr lang="en-US" sz="1050" dirty="0">
                <a:latin typeface="Helvetica"/>
                <a:cs typeface="Helvetica"/>
              </a:rPr>
              <a:t>: in 9 large markets randomized 40% of the Lyft customers (720,059) into one of six groups for eight weeks (5.2 million sessions):</a:t>
            </a:r>
          </a:p>
          <a:p>
            <a:endParaRPr lang="en-US" sz="1050" dirty="0">
              <a:latin typeface="Helvetica"/>
              <a:cs typeface="Helvetica"/>
            </a:endParaRPr>
          </a:p>
          <a:p>
            <a:endParaRPr lang="en-US" sz="1050" dirty="0">
              <a:latin typeface="Helvetica"/>
              <a:cs typeface="Helvetica"/>
            </a:endParaRPr>
          </a:p>
          <a:p>
            <a:endParaRPr lang="en-US" sz="1050" dirty="0">
              <a:latin typeface="Helvetica"/>
              <a:cs typeface="Helvetica"/>
            </a:endParaRPr>
          </a:p>
          <a:p>
            <a:endParaRPr lang="en-US" sz="1050" dirty="0">
              <a:latin typeface="Helvetica"/>
              <a:cs typeface="Helvetica"/>
            </a:endParaRPr>
          </a:p>
          <a:p>
            <a:endParaRPr lang="en-US" sz="1050" dirty="0">
              <a:latin typeface="Helvetica"/>
              <a:cs typeface="Helvetica"/>
            </a:endParaRPr>
          </a:p>
          <a:p>
            <a:endParaRPr lang="en-US" sz="1050" dirty="0">
              <a:latin typeface="Helvetica"/>
              <a:cs typeface="Helvetica"/>
            </a:endParaRPr>
          </a:p>
          <a:p>
            <a:r>
              <a:rPr lang="en-US" sz="1050" dirty="0">
                <a:latin typeface="Helvetica"/>
                <a:cs typeface="Helvetica"/>
              </a:rPr>
              <a:t>Markets: Atlanta, Austin, Boston, Los Angeles, Miami, NYC, San Diego, San Francisco, Seattle. </a:t>
            </a:r>
          </a:p>
          <a:p>
            <a:endParaRPr lang="en-US" sz="1050" dirty="0">
              <a:latin typeface="Helvetica"/>
              <a:cs typeface="Helvetica"/>
            </a:endParaRPr>
          </a:p>
          <a:p>
            <a:r>
              <a:rPr lang="en-US" sz="1050" dirty="0">
                <a:latin typeface="Helvetica"/>
                <a:cs typeface="Helvetica"/>
              </a:rPr>
              <a:t>Use instruments for each of these five treatment groups that provide us with exogenous variation in </a:t>
            </a:r>
            <a:r>
              <a:rPr lang="en-US" sz="1050" i="1" dirty="0" err="1">
                <a:latin typeface="Helvetica"/>
                <a:cs typeface="Helvetica"/>
              </a:rPr>
              <a:t>PT</a:t>
            </a:r>
            <a:r>
              <a:rPr lang="en-US" sz="1050" baseline="-25000" dirty="0" err="1">
                <a:latin typeface="Helvetica"/>
                <a:cs typeface="Helvetica"/>
              </a:rPr>
              <a:t>ij</a:t>
            </a:r>
            <a:r>
              <a:rPr lang="en-US" sz="1050" dirty="0">
                <a:latin typeface="Helvetica"/>
                <a:cs typeface="Helvetica"/>
              </a:rPr>
              <a:t> and </a:t>
            </a:r>
            <a:r>
              <a:rPr lang="en-US" sz="1050" i="1" dirty="0" err="1">
                <a:latin typeface="Helvetica"/>
                <a:cs typeface="Helvetica"/>
              </a:rPr>
              <a:t>T</a:t>
            </a:r>
            <a:r>
              <a:rPr lang="en-US" sz="1050" baseline="-25000" dirty="0" err="1">
                <a:latin typeface="Helvetica"/>
                <a:cs typeface="Helvetica"/>
              </a:rPr>
              <a:t>ij</a:t>
            </a:r>
            <a:r>
              <a:rPr lang="en-US" sz="1050" dirty="0">
                <a:latin typeface="Helvetica"/>
                <a:cs typeface="Helvetica"/>
              </a:rPr>
              <a:t>, that are independent of </a:t>
            </a:r>
            <a:r>
              <a:rPr lang="en-US" sz="1050" i="1" dirty="0" err="1">
                <a:latin typeface="Helvetica"/>
                <a:cs typeface="Helvetica"/>
              </a:rPr>
              <a:t>W</a:t>
            </a:r>
            <a:r>
              <a:rPr lang="en-US" sz="1050" baseline="-25000" dirty="0" err="1">
                <a:latin typeface="Helvetica"/>
                <a:cs typeface="Helvetica"/>
              </a:rPr>
              <a:t>ij</a:t>
            </a:r>
            <a:r>
              <a:rPr lang="en-US" sz="1050" baseline="-25000" dirty="0">
                <a:latin typeface="Helvetica"/>
                <a:cs typeface="Helvetica"/>
              </a:rPr>
              <a:t> </a:t>
            </a:r>
            <a:r>
              <a:rPr lang="en-US" sz="1050" dirty="0">
                <a:latin typeface="Helvetica"/>
                <a:cs typeface="Helvetica"/>
              </a:rPr>
              <a:t>(outside options), </a:t>
            </a:r>
            <a:r>
              <a:rPr lang="en-US" sz="1050" i="1" dirty="0" err="1">
                <a:latin typeface="Helvetica"/>
                <a:cs typeface="Helvetica"/>
              </a:rPr>
              <a:t>B</a:t>
            </a:r>
            <a:r>
              <a:rPr lang="en-US" sz="1050" baseline="-25000" dirty="0" err="1">
                <a:latin typeface="Helvetica"/>
                <a:cs typeface="Helvetica"/>
              </a:rPr>
              <a:t>ij</a:t>
            </a:r>
            <a:r>
              <a:rPr lang="en-US" sz="1050" dirty="0">
                <a:latin typeface="Helvetica"/>
                <a:cs typeface="Helvetica"/>
              </a:rPr>
              <a:t>, and </a:t>
            </a:r>
            <a:r>
              <a:rPr lang="en-US" sz="1050" i="1" dirty="0" err="1">
                <a:latin typeface="Helvetica"/>
                <a:cs typeface="Helvetica"/>
              </a:rPr>
              <a:t>e</a:t>
            </a:r>
            <a:r>
              <a:rPr lang="en-US" sz="1050" baseline="-25000" dirty="0" err="1">
                <a:latin typeface="Helvetica"/>
                <a:cs typeface="Helvetica"/>
              </a:rPr>
              <a:t>ij</a:t>
            </a:r>
            <a:r>
              <a:rPr lang="en-US" sz="1050" dirty="0">
                <a:latin typeface="Helvetica"/>
                <a:cs typeface="Helvetica"/>
              </a:rPr>
              <a:t>.</a:t>
            </a:r>
          </a:p>
          <a:p>
            <a:endParaRPr lang="en-US" sz="1050" dirty="0">
              <a:latin typeface="Helvetica"/>
              <a:cs typeface="Helvetica"/>
            </a:endParaRPr>
          </a:p>
          <a:p>
            <a:endParaRPr lang="en-US" sz="1050" dirty="0">
              <a:latin typeface="Helvetica"/>
              <a:cs typeface="Helvetica"/>
            </a:endParaRPr>
          </a:p>
          <a:p>
            <a:endParaRPr lang="en-US" sz="1050" dirty="0">
              <a:latin typeface="Helvetica"/>
              <a:cs typeface="Helvetica"/>
            </a:endParaRPr>
          </a:p>
          <a:p>
            <a:endParaRPr lang="en-US" sz="1050" dirty="0">
              <a:latin typeface="Helvetica"/>
              <a:cs typeface="Helvetica"/>
            </a:endParaRPr>
          </a:p>
          <a:p>
            <a:r>
              <a:rPr lang="en-US" sz="1050" dirty="0">
                <a:latin typeface="Helvetica"/>
                <a:cs typeface="Helvetica"/>
              </a:rPr>
              <a:t>   </a:t>
            </a:r>
          </a:p>
        </p:txBody>
      </p:sp>
      <p:pic>
        <p:nvPicPr>
          <p:cNvPr id="6" name="Picture 5" descr="Screen Shot 2020-04-23 at 10.38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0" y="3048078"/>
            <a:ext cx="5347466" cy="1445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1724" y="3328612"/>
            <a:ext cx="221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 </a:t>
            </a:r>
          </a:p>
        </p:txBody>
      </p:sp>
      <p:pic>
        <p:nvPicPr>
          <p:cNvPr id="8" name="Picture 7" descr="Screen Shot 2020-04-23 at 9.49.19 AM.png">
            <a:extLst>
              <a:ext uri="{FF2B5EF4-FFF2-40B4-BE49-F238E27FC236}">
                <a16:creationId xmlns:a16="http://schemas.microsoft.com/office/drawing/2014/main" id="{F90CB212-6FC8-8B4D-8910-AC78FBB1F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88" y="3528188"/>
            <a:ext cx="2049405" cy="436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FC1CC1-94CA-0D42-81CB-FB5E1E428534}"/>
              </a:ext>
            </a:extLst>
          </p:cNvPr>
          <p:cNvSpPr txBox="1"/>
          <p:nvPr/>
        </p:nvSpPr>
        <p:spPr>
          <a:xfrm>
            <a:off x="6214547" y="3619392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1">
                    <a:lumMod val="75000"/>
                  </a:schemeClr>
                </a:solidFill>
                <a:latin typeface="SF Pro Text" pitchFamily="2" charset="0"/>
                <a:ea typeface="SF Pro Text" pitchFamily="2" charset="0"/>
                <a:cs typeface="SF Pro Text" pitchFamily="2" charset="0"/>
              </a:rPr>
              <a:t>VOT =</a:t>
            </a:r>
          </a:p>
        </p:txBody>
      </p:sp>
    </p:spTree>
    <p:extLst>
      <p:ext uri="{BB962C8B-B14F-4D97-AF65-F5344CB8AC3E}">
        <p14:creationId xmlns:p14="http://schemas.microsoft.com/office/powerpoint/2010/main" val="23817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1" y="-113745"/>
            <a:ext cx="8244386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Natural Field Experiment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64" y="737886"/>
            <a:ext cx="8244386" cy="42245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Two objectives:</a:t>
            </a:r>
          </a:p>
          <a:p>
            <a:pPr marL="0" indent="0">
              <a:buNone/>
            </a:pPr>
            <a:r>
              <a:rPr lang="en-US" dirty="0"/>
              <a:t>1. Replicate main insights and heterogeneity tests</a:t>
            </a:r>
          </a:p>
          <a:p>
            <a:pPr marL="0" indent="0">
              <a:buNone/>
            </a:pPr>
            <a:r>
              <a:rPr lang="en-US" dirty="0"/>
              <a:t>2. Explore how level of wait time affects ETA elasticities</a:t>
            </a:r>
          </a:p>
          <a:p>
            <a:pPr marL="0" indent="0">
              <a:buNone/>
            </a:pPr>
            <a:r>
              <a:rPr lang="en-US" dirty="0"/>
              <a:t>	- Directly address the functional form issue from exp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 randomized location-hour blocks into one of the following four groups:</a:t>
            </a:r>
          </a:p>
          <a:p>
            <a:pPr marL="385763" indent="-385763">
              <a:buAutoNum type="arabicPeriod"/>
            </a:pPr>
            <a:r>
              <a:rPr lang="en-US" dirty="0"/>
              <a:t>Control (10% of the city sample)</a:t>
            </a:r>
          </a:p>
          <a:p>
            <a:pPr marL="385763" indent="-385763">
              <a:buAutoNum type="arabicPeriod"/>
            </a:pPr>
            <a:r>
              <a:rPr lang="en-US" dirty="0"/>
              <a:t>ETA plus 60 seconds (5%)</a:t>
            </a:r>
          </a:p>
          <a:p>
            <a:pPr marL="385763" indent="-385763">
              <a:buAutoNum type="arabicPeriod"/>
            </a:pPr>
            <a:r>
              <a:rPr lang="en-US" dirty="0"/>
              <a:t>ETA plus 150 seconds (3%)</a:t>
            </a:r>
          </a:p>
          <a:p>
            <a:pPr marL="385763" indent="-385763">
              <a:buAutoNum type="arabicPeriod"/>
            </a:pPr>
            <a:r>
              <a:rPr lang="en-US" dirty="0"/>
              <a:t>ETA plus 240 seconds (2%)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Los Angeles, San Francisco, New York City, Chicago, New Jersey, Boston, Philadelphia, Washington, D.C., Miami ,and Atlanta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Comment: </a:t>
            </a:r>
            <a:r>
              <a:rPr lang="en-US" dirty="0"/>
              <a:t>No price variation (but six overlapping cities with 1</a:t>
            </a:r>
            <a:r>
              <a:rPr lang="en-US" baseline="30000" dirty="0"/>
              <a:t>st</a:t>
            </a:r>
            <a:r>
              <a:rPr lang="en-US" dirty="0"/>
              <a:t> exp)</a:t>
            </a:r>
          </a:p>
        </p:txBody>
      </p:sp>
    </p:spTree>
    <p:extLst>
      <p:ext uri="{BB962C8B-B14F-4D97-AF65-F5344CB8AC3E}">
        <p14:creationId xmlns:p14="http://schemas.microsoft.com/office/powerpoint/2010/main" val="16441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61" y="273844"/>
            <a:ext cx="7886700" cy="58081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7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Value of Time in the United States: Estimates from Nationwide Natural Field Experiments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700" b="1" dirty="0"/>
            </a:br>
            <a:r>
              <a:rPr lang="en-US" sz="2025" dirty="0">
                <a:solidFill>
                  <a:srgbClr val="333333"/>
                </a:solidFill>
                <a:latin typeface="Asap"/>
              </a:rPr>
              <a:t>Ariel </a:t>
            </a:r>
            <a:r>
              <a:rPr lang="en-US" sz="2025" dirty="0" err="1">
                <a:solidFill>
                  <a:srgbClr val="333333"/>
                </a:solidFill>
                <a:latin typeface="Asap"/>
              </a:rPr>
              <a:t>Goldszmidt</a:t>
            </a:r>
            <a:r>
              <a:rPr lang="en-US" sz="2025" dirty="0">
                <a:solidFill>
                  <a:srgbClr val="333333"/>
                </a:solidFill>
                <a:latin typeface="Asap"/>
              </a:rPr>
              <a:t>, John List, Robert Metcalfe, Ian Muir, Kerry Smith &amp; Jenny Wang</a:t>
            </a:r>
            <a:br>
              <a:rPr lang="en-US" sz="2700" dirty="0"/>
            </a:b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6" y="1129553"/>
            <a:ext cx="8646206" cy="38548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00" b="1" dirty="0"/>
              <a:t>Main empirical findings: </a:t>
            </a: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Our estimated VOT ($19.40, se of 1.58) is significantly larger than current US Federal guidelines</a:t>
            </a: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Mean VOT is correlated with the city’s wage rate (~0.8 correlation) - and VOT is roughly 	60-75% of the mean wage rate</a:t>
            </a: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Lots of heterogeneity: 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timing of the time matters a lot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 or afternoon commute</a:t>
            </a:r>
          </a:p>
          <a:p>
            <a:pPr lvl="2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Dinner time</a:t>
            </a:r>
          </a:p>
          <a:p>
            <a:pPr lvl="2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time </a:t>
            </a:r>
          </a:p>
          <a:p>
            <a:pPr lvl="2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of the week</a:t>
            </a:r>
          </a:p>
          <a:p>
            <a:pPr lvl="2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of the month</a:t>
            </a:r>
          </a:p>
          <a:p>
            <a:pPr marL="0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0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61" y="273844"/>
            <a:ext cx="7886700" cy="58081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7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Value of Time in the United States: Estimates from Nationwide Natural Field Experiments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700" b="1" dirty="0"/>
            </a:br>
            <a:r>
              <a:rPr lang="en-US" sz="2025" dirty="0">
                <a:solidFill>
                  <a:srgbClr val="333333"/>
                </a:solidFill>
                <a:latin typeface="Asap"/>
              </a:rPr>
              <a:t>Ariel </a:t>
            </a:r>
            <a:r>
              <a:rPr lang="en-US" sz="2025" dirty="0" err="1">
                <a:solidFill>
                  <a:srgbClr val="333333"/>
                </a:solidFill>
                <a:latin typeface="Asap"/>
              </a:rPr>
              <a:t>Goldszmidt</a:t>
            </a:r>
            <a:r>
              <a:rPr lang="en-US" sz="2025" dirty="0">
                <a:solidFill>
                  <a:srgbClr val="333333"/>
                </a:solidFill>
                <a:latin typeface="Asap"/>
              </a:rPr>
              <a:t>, John List, Robert Metcalfe, Ian Muir, Kerry Smith &amp; Jenny Wang</a:t>
            </a:r>
            <a:br>
              <a:rPr lang="en-US" sz="2700" dirty="0"/>
            </a:b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6" y="1129553"/>
            <a:ext cx="8646206" cy="3854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00" b="1" dirty="0"/>
              <a:t>Main empirical findings: </a:t>
            </a: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Lots of heterogeneity that is consistent with standard economic theory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VOT: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peak commuting times 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higher-income areas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locations with more outside options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that use ridesharing for business</a:t>
            </a:r>
          </a:p>
          <a:p>
            <a:pPr marL="385763" indent="-385763">
              <a:buAutoNum type="arabicPeriod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VOT increases over longer periods of wait time </a:t>
            </a:r>
            <a:r>
              <a:rPr lang="mr-IN" sz="1900" dirty="0">
                <a:latin typeface="Times New Roman" panose="02020603050405020304" pitchFamily="18" charset="0"/>
              </a:rPr>
              <a:t>–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convex relationship</a:t>
            </a: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42900"/>
            <a:ext cx="6172200" cy="74295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/>
              <a:t>Some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36" y="1085850"/>
            <a:ext cx="7552765" cy="3826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Wait &amp; Save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Walk &amp; Save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Fast Pass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FEs test product variants then ML used to refine them</a:t>
            </a:r>
          </a:p>
        </p:txBody>
      </p:sp>
    </p:spTree>
    <p:extLst>
      <p:ext uri="{BB962C8B-B14F-4D97-AF65-F5344CB8AC3E}">
        <p14:creationId xmlns:p14="http://schemas.microsoft.com/office/powerpoint/2010/main" val="11577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3ED6-7E3D-6F49-9026-429BF0B2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46" y="217715"/>
            <a:ext cx="8686800" cy="4649254"/>
          </a:xfrm>
        </p:spPr>
        <p:txBody>
          <a:bodyPr>
            <a:normAutofit fontScale="90000"/>
          </a:bodyPr>
          <a:lstStyle/>
          <a:p>
            <a:br>
              <a:rPr lang="en-US" sz="4050" dirty="0"/>
            </a:br>
            <a:br>
              <a:rPr lang="en-US" sz="4050" dirty="0"/>
            </a:br>
            <a:br>
              <a:rPr lang="en-US" sz="4050" dirty="0"/>
            </a:br>
            <a:br>
              <a:rPr lang="en-US" sz="4050" dirty="0"/>
            </a:br>
            <a:r>
              <a:rPr lang="en-US" sz="4050" dirty="0"/>
              <a:t>B.  Economics of Crime:  </a:t>
            </a:r>
            <a:br>
              <a:rPr lang="en-US" sz="4050" dirty="0"/>
            </a:br>
            <a:r>
              <a:rPr lang="en-US" sz="4050" dirty="0"/>
              <a:t>Police Discrimination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A74A7-70AA-704A-B17E-F1D8C4A0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0ADD-89BB-B045-B689-FA38AD4C65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E169-65B3-525E-8563-C379D606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6" y="273844"/>
            <a:ext cx="8928847" cy="994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One Dismal Fact in the U.S.: </a:t>
            </a:r>
            <a:br>
              <a:rPr lang="en-US" b="1" dirty="0"/>
            </a:br>
            <a:r>
              <a:rPr lang="en-US" b="1" dirty="0"/>
              <a:t>Huge disparities in law enforcement during police encounters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31611-947A-B1E8-B522-693C651E9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Traffic stops are the most common cause of police-civilian interaction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Minority drivers are 3-12 percent more likely to receive a speeding citation (</a:t>
            </a:r>
            <a:r>
              <a:rPr lang="en-US" dirty="0" err="1"/>
              <a:t>Makowsky</a:t>
            </a:r>
            <a:r>
              <a:rPr lang="en-US" dirty="0"/>
              <a:t> &amp; </a:t>
            </a:r>
            <a:r>
              <a:rPr lang="en-US" dirty="0" err="1"/>
              <a:t>Stratmann</a:t>
            </a:r>
            <a:r>
              <a:rPr lang="en-US" dirty="0"/>
              <a:t> 2009)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Minority drivers are 10-20 percent less likely to receive leniency from a ticket (</a:t>
            </a:r>
            <a:r>
              <a:rPr lang="en-US" dirty="0" err="1"/>
              <a:t>Anbarci</a:t>
            </a:r>
            <a:r>
              <a:rPr lang="en-US" dirty="0"/>
              <a:t> &amp; Lee, 2014; Goncalves &amp; Mello, 2021)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QUESTION: Is this racial discrimination? </a:t>
            </a:r>
          </a:p>
        </p:txBody>
      </p:sp>
    </p:spTree>
    <p:extLst>
      <p:ext uri="{BB962C8B-B14F-4D97-AF65-F5344CB8AC3E}">
        <p14:creationId xmlns:p14="http://schemas.microsoft.com/office/powerpoint/2010/main" val="19587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65B0-67BA-A585-66FD-3B9ECC4F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18" y="273844"/>
            <a:ext cx="8122024" cy="994200"/>
          </a:xfrm>
        </p:spPr>
        <p:txBody>
          <a:bodyPr/>
          <a:lstStyle/>
          <a:p>
            <a:pPr algn="ctr"/>
            <a:r>
              <a:rPr lang="en-US" dirty="0"/>
              <a:t>Two major challenges when interpreting past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33043-9888-0F36-F7D9-AFF94B00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44"/>
            <a:ext cx="7886700" cy="3718893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r>
              <a:rPr lang="en-US" dirty="0"/>
              <a:t>Difficult to say whether racial disparities arise from differences in offense rates or discriminatory enforcement</a:t>
            </a:r>
          </a:p>
          <a:p>
            <a:pPr marL="385763" indent="-385763">
              <a:buAutoNum type="arabicPeriod"/>
            </a:pPr>
            <a:endParaRPr lang="en-US" dirty="0"/>
          </a:p>
          <a:p>
            <a:pPr marL="385763" indent="-385763">
              <a:buAutoNum type="arabicPeriod"/>
            </a:pPr>
            <a:endParaRPr lang="en-US" dirty="0"/>
          </a:p>
          <a:p>
            <a:pPr marL="385763" indent="-385763">
              <a:buAutoNum type="arabicPeriod"/>
            </a:pPr>
            <a:r>
              <a:rPr lang="en-US" dirty="0"/>
              <a:t>Race-based selection into administrative data can lead to underestimating discrimination</a:t>
            </a:r>
          </a:p>
          <a:p>
            <a:pPr lvl="2"/>
            <a:r>
              <a:rPr lang="en-US" dirty="0"/>
              <a:t>E.g., if officers only stop the worst offending white drivers and a random sample of minority drivers, then comparisons across race conditional on a stop compare fundamentally different types of people</a:t>
            </a:r>
          </a:p>
          <a:p>
            <a:pPr marL="1047750" lvl="2" indent="0">
              <a:buNone/>
            </a:pPr>
            <a:endParaRPr lang="en-US" sz="2800" dirty="0"/>
          </a:p>
          <a:p>
            <a:pPr marL="365760" lvl="2" indent="0">
              <a:buNone/>
            </a:pPr>
            <a:r>
              <a:rPr lang="en-US" sz="2800" dirty="0"/>
              <a:t>We must solve the denominator problem to overcome these inferential issues</a:t>
            </a:r>
          </a:p>
        </p:txBody>
      </p:sp>
    </p:spTree>
    <p:extLst>
      <p:ext uri="{BB962C8B-B14F-4D97-AF65-F5344CB8AC3E}">
        <p14:creationId xmlns:p14="http://schemas.microsoft.com/office/powerpoint/2010/main" val="33650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A90C-D4C5-7917-9209-D1E314E0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0" y="273844"/>
            <a:ext cx="8406332" cy="994200"/>
          </a:xfrm>
        </p:spPr>
        <p:txBody>
          <a:bodyPr/>
          <a:lstStyle/>
          <a:p>
            <a:r>
              <a:rPr lang="en-US" dirty="0"/>
              <a:t>We circumvent these issues using Lyft and FOI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B62C5-626F-B1F4-884C-9BE591860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Lyft driver’s smartphone app communicates their location in </a:t>
            </a:r>
            <a:r>
              <a:rPr lang="en-US" dirty="0" err="1"/>
              <a:t>realtime</a:t>
            </a:r>
            <a:endParaRPr lang="en-US" dirty="0"/>
          </a:p>
          <a:p>
            <a:pPr lvl="1"/>
            <a:r>
              <a:rPr lang="en-US" dirty="0"/>
              <a:t>Allows us to know the driver’s location and speed</a:t>
            </a:r>
          </a:p>
          <a:p>
            <a:pPr lvl="1"/>
            <a:r>
              <a:rPr lang="en-US" dirty="0"/>
              <a:t>Also have data on driver and vehicle characteristics, driving time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Combine Lyft data with administrative data from Florida</a:t>
            </a:r>
          </a:p>
          <a:p>
            <a:pPr lvl="1"/>
            <a:r>
              <a:rPr lang="en-US" dirty="0"/>
              <a:t>Allows us to measure traffic stops</a:t>
            </a:r>
          </a:p>
          <a:p>
            <a:pPr lvl="1"/>
            <a:r>
              <a:rPr lang="en-US" dirty="0"/>
              <a:t>Also have data on road and geographic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1477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81D7-A53B-D1F0-F591-B1312F27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0F18-E914-7C40-8203-36C76349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AutoNum type="arabicPeriod"/>
            </a:pPr>
            <a:r>
              <a:rPr lang="en-US" dirty="0"/>
              <a:t>Fixed Effects Approach</a:t>
            </a:r>
          </a:p>
          <a:p>
            <a:pPr lvl="1"/>
            <a:r>
              <a:rPr lang="en-US" dirty="0"/>
              <a:t>Control for year, month, day of week, hour of day, geohash, road features, driver characteristics, and vehicle characteristics.</a:t>
            </a:r>
          </a:p>
          <a:p>
            <a:pPr marL="342900" lvl="1" indent="0">
              <a:buNone/>
            </a:pPr>
            <a:endParaRPr lang="en-US" dirty="0"/>
          </a:p>
          <a:p>
            <a:pPr marL="385763" indent="-385763">
              <a:buAutoNum type="arabicPeriod"/>
            </a:pPr>
            <a:r>
              <a:rPr lang="en-US" dirty="0"/>
              <a:t>Double Machine Learning Approach (</a:t>
            </a:r>
            <a:r>
              <a:rPr lang="en-US" dirty="0" err="1"/>
              <a:t>Chernozhukov</a:t>
            </a:r>
            <a:r>
              <a:rPr lang="en-US" dirty="0"/>
              <a:t> et al., 2017)</a:t>
            </a:r>
          </a:p>
          <a:p>
            <a:pPr lvl="1"/>
            <a:r>
              <a:rPr lang="en-US" dirty="0"/>
              <a:t>Identification similar to the fixed effects approach</a:t>
            </a:r>
          </a:p>
          <a:p>
            <a:pPr lvl="1"/>
            <a:r>
              <a:rPr lang="en-US" dirty="0"/>
              <a:t>Allow the machine learning algorithm to automatically learn the best specification. e.g., use of raw latitude/longitude and second of the week and day of the year and let the algorithm choose the right way to control for these variables.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3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122842" y="570641"/>
            <a:ext cx="8898316" cy="4408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Three Examples</a:t>
            </a:r>
            <a:br>
              <a:rPr lang="en" dirty="0"/>
            </a:br>
            <a:r>
              <a:rPr lang="en" dirty="0"/>
              <a:t>	A.  Value of Time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	B.  Economics of Crime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	C.  Project Gigaton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" dirty="0"/>
            </a:br>
            <a:r>
              <a:rPr lang="en" dirty="0"/>
              <a:t>2.  Epilogue: Summary of the Value of Field Experiments in Partnership with Firms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/>
          </a:p>
          <a:p>
            <a:pPr marL="114300" indent="0">
              <a:buNone/>
            </a:pPr>
            <a:r>
              <a:rPr lang="en-US" dirty="0"/>
              <a:t>Thesis: crucial low hanging fruit wherein academics and businesses can team up to advance our understanding of critical social issues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3200" dirty="0"/>
              <a:t>→ </a:t>
            </a:r>
            <a:r>
              <a:rPr lang="en-US" sz="2400" dirty="0"/>
              <a:t>We should be doing much more of this kind of research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BB77-4421-AD94-6589-76842556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racial differences in speeding behavior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AFEC2-2FEF-7A81-2A03-DC173443F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11" y="1268016"/>
            <a:ext cx="3052238" cy="3263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E4150-0E8D-6AB9-8789-01303A9EBD1B}"/>
              </a:ext>
            </a:extLst>
          </p:cNvPr>
          <p:cNvSpPr txBox="1"/>
          <p:nvPr/>
        </p:nvSpPr>
        <p:spPr>
          <a:xfrm>
            <a:off x="3680888" y="1268016"/>
            <a:ext cx="51743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Figure shows the share of pings in different speeding bins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Penalties for speeding increase at each of the different bins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Drivers rarely travel more than 10 mph over the speed limit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White and minority drivers travel at similar speeds</a:t>
            </a:r>
          </a:p>
        </p:txBody>
      </p:sp>
    </p:spTree>
    <p:extLst>
      <p:ext uri="{BB962C8B-B14F-4D97-AF65-F5344CB8AC3E}">
        <p14:creationId xmlns:p14="http://schemas.microsoft.com/office/powerpoint/2010/main" val="340123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BB77-4421-AD94-6589-76842556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empirical approaches show discrimination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2B26E-A695-37D6-BC8F-308DF6CF0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393" y="1406723"/>
            <a:ext cx="4281585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Minority drivers are 24 – 33 percent more likely to be stopped for speeding than white drivers traveling the same speed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Minority drivers pay 23 to 34 percent more fines than white drivers traveling the same speed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DBBFCA-F0C8-A84F-FADF-AD46669FC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31714"/>
            <a:ext cx="3297984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8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5355-8AA3-D64E-E893-B2F774B4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Ruling out alternative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3DA36-3973-ED8C-CE3E-352FCA39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AutoNum type="arabicPeriod"/>
            </a:pPr>
            <a:r>
              <a:rPr lang="en-US" dirty="0"/>
              <a:t>Officers also consider some driving behavior other than speed</a:t>
            </a:r>
          </a:p>
          <a:p>
            <a:pPr lvl="1"/>
            <a:r>
              <a:rPr lang="en-US" sz="1500" dirty="0"/>
              <a:t>Examine whether accident rates differ by race either overall or at different speeds</a:t>
            </a:r>
          </a:p>
          <a:p>
            <a:pPr marL="385763" indent="-385763">
              <a:buAutoNum type="arabicPeriod"/>
            </a:pPr>
            <a:endParaRPr lang="en-US" dirty="0"/>
          </a:p>
          <a:p>
            <a:pPr marL="385763" indent="-385763">
              <a:buAutoNum type="arabicPeriod"/>
            </a:pPr>
            <a:endParaRPr lang="en-US" dirty="0"/>
          </a:p>
          <a:p>
            <a:pPr marL="385763" indent="-385763">
              <a:buAutoNum type="arabicPeriod"/>
            </a:pPr>
            <a:r>
              <a:rPr lang="en-US" dirty="0"/>
              <a:t>Officers make decisions based on their expectations of motorist’s future driving behavior</a:t>
            </a:r>
          </a:p>
          <a:p>
            <a:pPr lvl="1"/>
            <a:r>
              <a:rPr lang="en-US" sz="1500" dirty="0"/>
              <a:t>Examine whether re-offense rates differ by race</a:t>
            </a:r>
          </a:p>
        </p:txBody>
      </p:sp>
    </p:spTree>
    <p:extLst>
      <p:ext uri="{BB962C8B-B14F-4D97-AF65-F5344CB8AC3E}">
        <p14:creationId xmlns:p14="http://schemas.microsoft.com/office/powerpoint/2010/main" val="18058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A4AB-FD1E-BC30-DA75-F80C539C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evidence of racial differences in accidents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1A2167-8FAB-D8FF-E271-5D020A3580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6" y="1369219"/>
            <a:ext cx="3409849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02F76BB-EBF7-E62A-F7D7-107C89FF1F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52" y="1369219"/>
            <a:ext cx="3349197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83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A4AB-FD1E-BC30-DA75-F80C539C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Racial differences in re-offense rates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B3FCB5-1251-2BD6-0673-7074D186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4" y="1427658"/>
            <a:ext cx="7207534" cy="31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62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E432-7897-98E9-36D1-B3D93110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3AE4-BC6E-36A5-3998-C81636001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Police officers stop minority motorists more than white motorists driving the same speed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Lack of racial differences in accident re-offense rates rule out other driving behaviors as an explanation of differential treatment.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 spirit of VOT, this paper offers an example of how academics and businesses can team up to advance our understanding of critical social issues</a:t>
            </a:r>
          </a:p>
        </p:txBody>
      </p:sp>
    </p:spTree>
    <p:extLst>
      <p:ext uri="{BB962C8B-B14F-4D97-AF65-F5344CB8AC3E}">
        <p14:creationId xmlns:p14="http://schemas.microsoft.com/office/powerpoint/2010/main" val="3343638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83EA-07AC-480B-7FAB-CCEC54797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High-Frequency Location Data Shows That Race Affects the Likelihood of Being Stopped and Fined for Speeding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08128-1E18-829C-F991-9F1C7408E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Aggarwal, Brandon, </a:t>
            </a:r>
            <a:r>
              <a:rPr lang="en-US" dirty="0" err="1"/>
              <a:t>Goldszmidt</a:t>
            </a:r>
            <a:r>
              <a:rPr lang="en-US" dirty="0"/>
              <a:t>, Holz, List, Muir, Sun, and Yu</a:t>
            </a:r>
          </a:p>
        </p:txBody>
      </p:sp>
    </p:spTree>
    <p:extLst>
      <p:ext uri="{BB962C8B-B14F-4D97-AF65-F5344CB8AC3E}">
        <p14:creationId xmlns:p14="http://schemas.microsoft.com/office/powerpoint/2010/main" val="3228286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21057" y="942975"/>
            <a:ext cx="51006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88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88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sz="2400" b="1" dirty="0"/>
              <a:t>What am I most excited about now in this space?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25" b="1" dirty="0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25" dirty="0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25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25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25" dirty="0">
              <a:solidFill>
                <a:schemeClr val="tx2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2837" y="1671638"/>
            <a:ext cx="8406333" cy="479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9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br>
              <a:rPr lang="en-US" altLang="en-US" sz="900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altLang="en-US" sz="105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defRPr/>
            </a:pPr>
            <a:endParaRPr lang="en-US" altLang="en-US" sz="1050" b="1" dirty="0">
              <a:latin typeface="+mn-lt"/>
              <a:cs typeface="Times New Roman" pitchFamily="18" charset="0"/>
            </a:endParaRPr>
          </a:p>
          <a:p>
            <a:pPr marL="0" indent="0" algn="ctr">
              <a:spcBef>
                <a:spcPct val="50000"/>
              </a:spcBef>
              <a:defRPr/>
            </a:pPr>
            <a:endParaRPr lang="en-US" altLang="en-US" sz="15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50000"/>
              </a:spcBef>
              <a:defRPr/>
            </a:pPr>
            <a:r>
              <a:rPr lang="en-GB" altLang="en-US" sz="4400" b="1" dirty="0"/>
              <a:t>PROJECT GIGATON</a:t>
            </a:r>
          </a:p>
          <a:p>
            <a:pPr marL="0" indent="0" algn="ctr">
              <a:spcBef>
                <a:spcPct val="50000"/>
              </a:spcBef>
              <a:defRPr/>
            </a:pPr>
            <a:endParaRPr lang="en-GB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50000"/>
              </a:spcBef>
              <a:defRPr/>
            </a:pPr>
            <a:endParaRPr lang="en-GB" altLang="en-US" sz="15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50000"/>
              </a:spcBef>
              <a:defRPr/>
            </a:pPr>
            <a:endParaRPr lang="en-US" altLang="en-US" sz="15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50000"/>
              </a:spcBef>
              <a:defRPr/>
            </a:pPr>
            <a:endParaRPr lang="en-US" altLang="en-US" sz="15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50000"/>
              </a:spcBef>
              <a:defRPr/>
            </a:pPr>
            <a:endParaRPr lang="en-US" altLang="en-US" sz="2025" b="1" dirty="0"/>
          </a:p>
        </p:txBody>
      </p:sp>
    </p:spTree>
    <p:extLst>
      <p:ext uri="{BB962C8B-B14F-4D97-AF65-F5344CB8AC3E}">
        <p14:creationId xmlns:p14="http://schemas.microsoft.com/office/powerpoint/2010/main" val="38976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>
            <a:extLst>
              <a:ext uri="{FF2B5EF4-FFF2-40B4-BE49-F238E27FC236}">
                <a16:creationId xmlns:a16="http://schemas.microsoft.com/office/drawing/2014/main" id="{3D032725-0F7E-7C61-123B-C01E60C0E9F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3894" y="643831"/>
          <a:ext cx="893" cy="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3" name="Object 22" hidden="1">
                        <a:extLst>
                          <a:ext uri="{FF2B5EF4-FFF2-40B4-BE49-F238E27FC236}">
                            <a16:creationId xmlns:a16="http://schemas.microsoft.com/office/drawing/2014/main" id="{3D032725-0F7E-7C61-123B-C01E60C0E9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894" y="643831"/>
                        <a:ext cx="893" cy="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 Same Side Corner Rectangle 9">
            <a:extLst>
              <a:ext uri="{FF2B5EF4-FFF2-40B4-BE49-F238E27FC236}">
                <a16:creationId xmlns:a16="http://schemas.microsoft.com/office/drawing/2014/main" id="{364ECD54-405A-4AB9-0058-213D7668B2EA}"/>
              </a:ext>
            </a:extLst>
          </p:cNvPr>
          <p:cNvSpPr/>
          <p:nvPr/>
        </p:nvSpPr>
        <p:spPr>
          <a:xfrm rot="5400000" flipV="1">
            <a:off x="6911318" y="3433540"/>
            <a:ext cx="341541" cy="1805225"/>
          </a:xfrm>
          <a:prstGeom prst="round2SameRect">
            <a:avLst>
              <a:gd name="adj1" fmla="val 11376"/>
              <a:gd name="adj2" fmla="val 0"/>
            </a:avLst>
          </a:prstGeom>
          <a:solidFill>
            <a:srgbClr val="017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FF52D-5294-6606-94BD-57EBFAE53B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75864" y="2667123"/>
            <a:ext cx="1641288" cy="951473"/>
          </a:xfrm>
        </p:spPr>
        <p:txBody>
          <a:bodyPr/>
          <a:lstStyle/>
          <a:p>
            <a:r>
              <a:rPr lang="en-US" sz="900" b="1" dirty="0">
                <a:solidFill>
                  <a:schemeClr val="tx1"/>
                </a:solidFill>
              </a:rPr>
              <a:t>Product Use &amp; Design </a:t>
            </a:r>
          </a:p>
          <a:p>
            <a:r>
              <a:rPr lang="en-US" sz="900" dirty="0">
                <a:solidFill>
                  <a:schemeClr val="tx1"/>
                </a:solidFill>
              </a:rPr>
              <a:t>Design Optimization </a:t>
            </a:r>
          </a:p>
          <a:p>
            <a:r>
              <a:rPr lang="en-US" sz="900" dirty="0">
                <a:solidFill>
                  <a:schemeClr val="tx1"/>
                </a:solidFill>
              </a:rPr>
              <a:t>Sustainable Sourcing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AA68E7-1862-F5DA-FD1D-99D7229E996F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2A2841DE-4403-F14E-8A42-C9234BDEAE8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33F551A-715F-F41F-0221-0237C689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986" y="755799"/>
            <a:ext cx="5811033" cy="470246"/>
          </a:xfrm>
        </p:spPr>
        <p:txBody>
          <a:bodyPr vert="horz"/>
          <a:lstStyle/>
          <a:p>
            <a:r>
              <a:rPr lang="en-US"/>
              <a:t>Project Gigaton</a:t>
            </a:r>
            <a:r>
              <a:rPr lang="en-US" b="1">
                <a:solidFill>
                  <a:schemeClr val="bg2"/>
                </a:solidFill>
                <a:latin typeface="Bogle Bold"/>
                <a:ea typeface="Calibri" panose="020F0502020204030204" pitchFamily="34" charset="0"/>
                <a:cs typeface="Times New Roman"/>
              </a:rPr>
              <a:t>™</a:t>
            </a:r>
            <a:r>
              <a:rPr lang="en-US"/>
              <a:t>: Driving action with suppliers toward Regeneration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EF7A34-8AA9-7E32-2CBB-94F8BB507D4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752593" y="2611562"/>
            <a:ext cx="1580029" cy="951473"/>
          </a:xfrm>
        </p:spPr>
        <p:txBody>
          <a:bodyPr/>
          <a:lstStyle/>
          <a:p>
            <a:r>
              <a:rPr lang="en-US" sz="900" b="1" dirty="0">
                <a:solidFill>
                  <a:schemeClr val="tx1"/>
                </a:solidFill>
              </a:rPr>
              <a:t>Transportation</a:t>
            </a:r>
          </a:p>
          <a:p>
            <a:r>
              <a:rPr lang="en-US" sz="900" dirty="0">
                <a:solidFill>
                  <a:schemeClr val="tx1"/>
                </a:solidFill>
              </a:rPr>
              <a:t>Optimized Shipping</a:t>
            </a:r>
          </a:p>
          <a:p>
            <a:r>
              <a:rPr lang="en-US" sz="900" dirty="0">
                <a:solidFill>
                  <a:schemeClr val="tx1"/>
                </a:solidFill>
              </a:rPr>
              <a:t>Zero Emission Vehicles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61A3AD-52AB-4847-D503-C9EA06A9BBD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399544" y="2696284"/>
            <a:ext cx="1529214" cy="951473"/>
          </a:xfrm>
        </p:spPr>
        <p:txBody>
          <a:bodyPr/>
          <a:lstStyle/>
          <a:p>
            <a:r>
              <a:rPr lang="en-US" sz="900" b="1" dirty="0">
                <a:solidFill>
                  <a:schemeClr val="tx1"/>
                </a:solidFill>
              </a:rPr>
              <a:t>Packaging</a:t>
            </a:r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Recycled Content</a:t>
            </a:r>
          </a:p>
          <a:p>
            <a:r>
              <a:rPr lang="en-US" sz="900" dirty="0">
                <a:solidFill>
                  <a:schemeClr val="tx1"/>
                </a:solidFill>
              </a:rPr>
              <a:t>Recyclability </a:t>
            </a:r>
          </a:p>
          <a:p>
            <a:r>
              <a:rPr lang="en-US" sz="900" dirty="0">
                <a:solidFill>
                  <a:schemeClr val="tx1"/>
                </a:solidFill>
              </a:rPr>
              <a:t>Reduction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6C1074-C5C1-7625-6871-EB1E9A79135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06271" y="2696284"/>
            <a:ext cx="1580029" cy="951473"/>
          </a:xfrm>
        </p:spPr>
        <p:txBody>
          <a:bodyPr/>
          <a:lstStyle/>
          <a:p>
            <a:r>
              <a:rPr lang="en-US" sz="900" b="1" dirty="0">
                <a:solidFill>
                  <a:schemeClr val="tx1"/>
                </a:solidFill>
              </a:rPr>
              <a:t>Waste</a:t>
            </a:r>
          </a:p>
          <a:p>
            <a:r>
              <a:rPr lang="en-US" sz="900" dirty="0">
                <a:solidFill>
                  <a:schemeClr val="tx1"/>
                </a:solidFill>
              </a:rPr>
              <a:t>Food, Solid Waste Reduction</a:t>
            </a:r>
          </a:p>
          <a:p>
            <a:r>
              <a:rPr lang="en-US" sz="900" dirty="0">
                <a:solidFill>
                  <a:schemeClr val="tx1"/>
                </a:solidFill>
              </a:rPr>
              <a:t>Recycling, Composting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74C38A-96DC-D6EB-03F7-B38F5693BB7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734014" y="2682868"/>
            <a:ext cx="1580029" cy="951473"/>
          </a:xfrm>
        </p:spPr>
        <p:txBody>
          <a:bodyPr/>
          <a:lstStyle/>
          <a:p>
            <a:r>
              <a:rPr lang="en-US" sz="900" b="1" dirty="0">
                <a:solidFill>
                  <a:schemeClr val="tx1"/>
                </a:solidFill>
              </a:rPr>
              <a:t>Nature</a:t>
            </a:r>
          </a:p>
          <a:p>
            <a:r>
              <a:rPr lang="en-US" sz="900" dirty="0">
                <a:solidFill>
                  <a:schemeClr val="tx1"/>
                </a:solidFill>
              </a:rPr>
              <a:t>Regenerative Agriculture </a:t>
            </a:r>
          </a:p>
          <a:p>
            <a:r>
              <a:rPr lang="en-US" sz="900" dirty="0">
                <a:solidFill>
                  <a:schemeClr val="tx1"/>
                </a:solidFill>
              </a:rPr>
              <a:t>Forestry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8C56F8-4266-24AF-64BF-56626EDAF8C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22525" y="2689159"/>
            <a:ext cx="1641288" cy="951473"/>
          </a:xfrm>
        </p:spPr>
        <p:txBody>
          <a:bodyPr/>
          <a:lstStyle/>
          <a:p>
            <a:r>
              <a:rPr lang="en-US" sz="900" b="1" dirty="0">
                <a:solidFill>
                  <a:schemeClr val="tx1"/>
                </a:solidFill>
              </a:rPr>
              <a:t>Energy</a:t>
            </a:r>
          </a:p>
          <a:p>
            <a:r>
              <a:rPr lang="en-US" sz="900" dirty="0">
                <a:solidFill>
                  <a:schemeClr val="tx1"/>
                </a:solidFill>
              </a:rPr>
              <a:t>Renewable Energy </a:t>
            </a:r>
          </a:p>
          <a:p>
            <a:r>
              <a:rPr lang="en-US" sz="900" dirty="0">
                <a:solidFill>
                  <a:schemeClr val="tx1"/>
                </a:solidFill>
              </a:rPr>
              <a:t>Energy Efficiency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3FD4C4D-5B15-988C-05EC-B99D47577FC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3" r="93"/>
          <a:stretch>
            <a:fillRect/>
          </a:stretch>
        </p:blipFill>
        <p:spPr>
          <a:xfrm>
            <a:off x="934276" y="1874860"/>
            <a:ext cx="477738" cy="478631"/>
          </a:xfrm>
          <a:prstGeom prst="rect">
            <a:avLst/>
          </a:prstGeom>
        </p:spPr>
      </p:pic>
      <p:pic>
        <p:nvPicPr>
          <p:cNvPr id="18" name="Picture Placeholder 120">
            <a:extLst>
              <a:ext uri="{FF2B5EF4-FFF2-40B4-BE49-F238E27FC236}">
                <a16:creationId xmlns:a16="http://schemas.microsoft.com/office/drawing/2014/main" id="{D8E78B7A-9814-5F62-B451-D7243C282C48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449995" y="1865875"/>
            <a:ext cx="477739" cy="477739"/>
          </a:xfrm>
          <a:prstGeom prst="rect">
            <a:avLst/>
          </a:prstGeom>
        </p:spPr>
      </p:pic>
      <p:pic>
        <p:nvPicPr>
          <p:cNvPr id="19" name="Picture Placeholder 29">
            <a:extLst>
              <a:ext uri="{FF2B5EF4-FFF2-40B4-BE49-F238E27FC236}">
                <a16:creationId xmlns:a16="http://schemas.microsoft.com/office/drawing/2014/main" id="{303B09F7-2B11-8CAB-0A1A-DD072A2B7124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93" b="93"/>
          <a:stretch>
            <a:fillRect/>
          </a:stretch>
        </p:blipFill>
        <p:spPr>
          <a:xfrm>
            <a:off x="3728343" y="1808361"/>
            <a:ext cx="478631" cy="477739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20C0074-87E4-D5A9-67B3-E56A279426ED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93" r="93"/>
          <a:stretch>
            <a:fillRect/>
          </a:stretch>
        </p:blipFill>
        <p:spPr>
          <a:xfrm>
            <a:off x="5007583" y="1864983"/>
            <a:ext cx="477739" cy="478631"/>
          </a:xfrm>
          <a:prstGeom prst="rect">
            <a:avLst/>
          </a:prstGeo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B3BE2CC-4A26-F8CD-E1A7-16966512335D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368315" y="1891977"/>
            <a:ext cx="477738" cy="477739"/>
          </a:xfrm>
          <a:prstGeom prst="rect">
            <a:avLst/>
          </a:prstGeo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5340C701-5DDB-9748-4161-AF9EF2FA3EF1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93" r="93"/>
          <a:stretch>
            <a:fillRect/>
          </a:stretch>
        </p:blipFill>
        <p:spPr>
          <a:xfrm>
            <a:off x="7664899" y="1850752"/>
            <a:ext cx="477739" cy="4786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43C26D4-5E03-D610-10BE-FA46FC886C87}"/>
              </a:ext>
            </a:extLst>
          </p:cNvPr>
          <p:cNvSpPr txBox="1"/>
          <p:nvPr/>
        </p:nvSpPr>
        <p:spPr>
          <a:xfrm>
            <a:off x="3622063" y="1310700"/>
            <a:ext cx="2227711" cy="328937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algn="ctr" defTabSz="514350">
              <a:defRPr/>
            </a:pPr>
            <a:r>
              <a:rPr lang="en-US" sz="900" b="1" dirty="0">
                <a:solidFill>
                  <a:schemeClr val="bg2"/>
                </a:solidFill>
                <a:latin typeface="Bogle"/>
              </a:rPr>
              <a:t>Cumulative 750+ million MT CO2e avoided and 5,200+ suppliers engaged since 2017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B4C675-0127-9584-4263-D155B3CA5EB3}"/>
              </a:ext>
            </a:extLst>
          </p:cNvPr>
          <p:cNvSpPr txBox="1"/>
          <p:nvPr/>
        </p:nvSpPr>
        <p:spPr>
          <a:xfrm>
            <a:off x="6266633" y="1251529"/>
            <a:ext cx="1497053" cy="328937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US" sz="900" dirty="0">
                <a:solidFill>
                  <a:schemeClr val="bg2"/>
                </a:solidFill>
                <a:latin typeface="Bogle"/>
              </a:rPr>
              <a:t>+175 million MT </a:t>
            </a:r>
            <a:endParaRPr lang="en-US" sz="900" dirty="0">
              <a:solidFill>
                <a:schemeClr val="bg2"/>
              </a:solidFill>
              <a:latin typeface="Bogle" panose="020B0503020203060203" pitchFamily="34" charset="0"/>
            </a:endParaRPr>
          </a:p>
          <a:p>
            <a:pPr algn="ctr">
              <a:defRPr/>
            </a:pPr>
            <a:r>
              <a:rPr lang="en-US" sz="900" dirty="0">
                <a:solidFill>
                  <a:schemeClr val="bg2"/>
                </a:solidFill>
                <a:latin typeface="Bogle"/>
              </a:rPr>
              <a:t>CO2e avoided in FY2022</a:t>
            </a:r>
            <a:endParaRPr lang="en-US" sz="900" dirty="0">
              <a:solidFill>
                <a:schemeClr val="bg2"/>
              </a:solidFill>
              <a:latin typeface="Bogle" panose="020B050302020306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D2E70E-B671-ACAA-8E9F-57E46F70D025}"/>
              </a:ext>
            </a:extLst>
          </p:cNvPr>
          <p:cNvSpPr txBox="1"/>
          <p:nvPr/>
        </p:nvSpPr>
        <p:spPr>
          <a:xfrm>
            <a:off x="1548439" y="1273067"/>
            <a:ext cx="178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US" sz="900" dirty="0">
                <a:solidFill>
                  <a:schemeClr val="bg2"/>
                </a:solidFill>
                <a:latin typeface="Bogle" panose="020B0503020203060203" pitchFamily="34" charset="0"/>
              </a:rPr>
              <a:t>Aiming to reduce or avoid 1 billion MT of emissions by 2030</a:t>
            </a:r>
          </a:p>
        </p:txBody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B019410C-0F16-4E38-B02E-5017EDEAD98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b="34079"/>
          <a:stretch>
            <a:fillRect/>
          </a:stretch>
        </p:blipFill>
        <p:spPr>
          <a:xfrm>
            <a:off x="6458416" y="4212377"/>
            <a:ext cx="1319141" cy="2475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2" name="Round Same Side Corner Rectangle 9">
            <a:extLst>
              <a:ext uri="{FF2B5EF4-FFF2-40B4-BE49-F238E27FC236}">
                <a16:creationId xmlns:a16="http://schemas.microsoft.com/office/drawing/2014/main" id="{311BBEE4-50AD-1820-4C61-C771408EDCCC}"/>
              </a:ext>
            </a:extLst>
          </p:cNvPr>
          <p:cNvSpPr/>
          <p:nvPr/>
        </p:nvSpPr>
        <p:spPr>
          <a:xfrm rot="16200000" flipV="1">
            <a:off x="2089853" y="3432597"/>
            <a:ext cx="361934" cy="1921669"/>
          </a:xfrm>
          <a:prstGeom prst="round2SameRect">
            <a:avLst>
              <a:gd name="adj1" fmla="val 11376"/>
              <a:gd name="adj2" fmla="val 0"/>
            </a:avLst>
          </a:prstGeom>
          <a:solidFill>
            <a:srgbClr val="017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1"/>
              </a:solidFill>
            </a:endParaRPr>
          </a:p>
        </p:txBody>
      </p:sp>
      <p:sp>
        <p:nvSpPr>
          <p:cNvPr id="43" name="Content Placeholder 12">
            <a:extLst>
              <a:ext uri="{FF2B5EF4-FFF2-40B4-BE49-F238E27FC236}">
                <a16:creationId xmlns:a16="http://schemas.microsoft.com/office/drawing/2014/main" id="{C35F5A0F-B4EE-C5AC-7FB0-27D4863E2208}"/>
              </a:ext>
            </a:extLst>
          </p:cNvPr>
          <p:cNvSpPr txBox="1"/>
          <p:nvPr/>
        </p:nvSpPr>
        <p:spPr>
          <a:xfrm>
            <a:off x="1173145" y="4311968"/>
            <a:ext cx="786203" cy="260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4" algn="ctr" defTabSz="514350">
              <a:lnSpc>
                <a:spcPct val="110000"/>
              </a:lnSpc>
              <a:spcBef>
                <a:spcPts val="563"/>
              </a:spcBef>
              <a:spcAft>
                <a:spcPts val="113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88" b="1" dirty="0">
                <a:solidFill>
                  <a:schemeClr val="bg2"/>
                </a:solidFill>
                <a:latin typeface="Bogle Bold"/>
              </a:rPr>
              <a:t>Major Contributors</a:t>
            </a:r>
          </a:p>
        </p:txBody>
      </p:sp>
      <p:pic>
        <p:nvPicPr>
          <p:cNvPr id="44" name="Picture 43" descr="A picture containing logo&#10;&#10;Description automatically generated">
            <a:extLst>
              <a:ext uri="{FF2B5EF4-FFF2-40B4-BE49-F238E27FC236}">
                <a16:creationId xmlns:a16="http://schemas.microsoft.com/office/drawing/2014/main" id="{BE63046B-5536-3A51-B5AB-0F9D70A4168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56" y="4212378"/>
            <a:ext cx="258848" cy="324848"/>
          </a:xfrm>
          <a:prstGeom prst="rect">
            <a:avLst/>
          </a:prstGeom>
        </p:spPr>
      </p:pic>
      <p:pic>
        <p:nvPicPr>
          <p:cNvPr id="45" name="Picture 44" descr="Logo&#10;&#10;Description automatically generated">
            <a:extLst>
              <a:ext uri="{FF2B5EF4-FFF2-40B4-BE49-F238E27FC236}">
                <a16:creationId xmlns:a16="http://schemas.microsoft.com/office/drawing/2014/main" id="{3906F095-D0A5-D947-A6C2-702F983FA5E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02" y="4300906"/>
            <a:ext cx="786203" cy="2586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CFAEB9-8FC1-CEEB-2831-F37E01A22BBB}"/>
              </a:ext>
            </a:extLst>
          </p:cNvPr>
          <p:cNvGrpSpPr/>
          <p:nvPr/>
        </p:nvGrpSpPr>
        <p:grpSpPr>
          <a:xfrm>
            <a:off x="7281808" y="708776"/>
            <a:ext cx="621961" cy="564291"/>
            <a:chOff x="10281313" y="148167"/>
            <a:chExt cx="1105708" cy="100318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6551FF-03C3-9C9F-79EA-39D73CC2D3DC}"/>
                </a:ext>
              </a:extLst>
            </p:cNvPr>
            <p:cNvSpPr/>
            <p:nvPr/>
          </p:nvSpPr>
          <p:spPr>
            <a:xfrm>
              <a:off x="10528778" y="148167"/>
              <a:ext cx="584322" cy="584322"/>
            </a:xfrm>
            <a:prstGeom prst="ellipse">
              <a:avLst/>
            </a:prstGeom>
            <a:solidFill>
              <a:srgbClr val="519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776FDCF-FF14-4901-B7FF-DCC7C0008967}"/>
                </a:ext>
              </a:extLst>
            </p:cNvPr>
            <p:cNvGrpSpPr/>
            <p:nvPr/>
          </p:nvGrpSpPr>
          <p:grpSpPr>
            <a:xfrm>
              <a:off x="10281313" y="211727"/>
              <a:ext cx="1105708" cy="939624"/>
              <a:chOff x="8356239" y="2788533"/>
              <a:chExt cx="1209679" cy="1027978"/>
            </a:xfrm>
          </p:grpSpPr>
          <p:sp>
            <p:nvSpPr>
              <p:cNvPr id="25" name="TextBox 49">
                <a:extLst>
                  <a:ext uri="{FF2B5EF4-FFF2-40B4-BE49-F238E27FC236}">
                    <a16:creationId xmlns:a16="http://schemas.microsoft.com/office/drawing/2014/main" id="{ADA6372D-95E1-32BE-5AD8-9DCF74C3EF28}"/>
                  </a:ext>
                </a:extLst>
              </p:cNvPr>
              <p:cNvSpPr txBox="1"/>
              <p:nvPr/>
            </p:nvSpPr>
            <p:spPr>
              <a:xfrm>
                <a:off x="8356239" y="3211672"/>
                <a:ext cx="1209679" cy="60483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ctr" anchorCtr="1" compatLnSpc="1">
                <a:noAutofit/>
              </a:bodyPr>
              <a:lstStyle/>
              <a:p>
                <a:pPr algn="ctr" defTabSz="510315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88" b="1">
                    <a:solidFill>
                      <a:srgbClr val="519939"/>
                    </a:solidFill>
                    <a:latin typeface="Bogle Bold"/>
                  </a:rPr>
                  <a:t>PLANET</a:t>
                </a:r>
              </a:p>
            </p:txBody>
          </p:sp>
          <p:pic>
            <p:nvPicPr>
              <p:cNvPr id="26" name="Picture 21">
                <a:extLst>
                  <a:ext uri="{FF2B5EF4-FFF2-40B4-BE49-F238E27FC236}">
                    <a16:creationId xmlns:a16="http://schemas.microsoft.com/office/drawing/2014/main" id="{D9EAE00C-E6EE-2BEC-A209-FFB2D7444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/>
              <a:stretch/>
            </p:blipFill>
            <p:spPr>
              <a:xfrm>
                <a:off x="8696511" y="2788533"/>
                <a:ext cx="500191" cy="5001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9476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F997-05EE-2B27-DD7C-4010A799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7E9BA-7B1C-7C54-CA70-868CA373B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591" y="1369219"/>
            <a:ext cx="9185296" cy="3263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JUST SCRATCHING THE SURFACE!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9BC4B-59BD-F5B9-A1BB-5DE71F61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0ADD-89BB-B045-B689-FA38AD4C65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3ED6-7E3D-6F49-9026-429BF0B2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46" y="405581"/>
            <a:ext cx="8686800" cy="4482738"/>
          </a:xfrm>
        </p:spPr>
        <p:txBody>
          <a:bodyPr>
            <a:normAutofit/>
          </a:bodyPr>
          <a:lstStyle/>
          <a:p>
            <a:r>
              <a:rPr lang="en-US" sz="4050" dirty="0"/>
              <a:t>A.  The Value of Time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A74A7-70AA-704A-B17E-F1D8C4A0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0ADD-89BB-B045-B689-FA38AD4C65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2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9"/>
          <p:cNvSpPr txBox="1">
            <a:spLocks noGrp="1"/>
          </p:cNvSpPr>
          <p:nvPr>
            <p:ph type="title"/>
          </p:nvPr>
        </p:nvSpPr>
        <p:spPr>
          <a:xfrm>
            <a:off x="311700" y="1464415"/>
            <a:ext cx="8520600" cy="1528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Law of Demand is much more behavioral than we think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-US" altLang="en-US" dirty="0">
                <a:latin typeface="Georgia" panose="02040502050405020303" pitchFamily="18" charset="0"/>
              </a:rPr>
              <a:t>Left-Digit Bias at Lyft </a:t>
            </a:r>
            <a:br>
              <a:rPr lang="en-US" altLang="en-US" dirty="0">
                <a:latin typeface="Georgia" panose="02040502050405020303" pitchFamily="18" charset="0"/>
              </a:rPr>
            </a:br>
            <a:r>
              <a:rPr lang="en-US" altLang="en-US" dirty="0">
                <a:latin typeface="Georgia" panose="02040502050405020303" pitchFamily="18" charset="0"/>
              </a:rPr>
              <a:t>w/Ian Muir, Devin Pope, and Gregory Sun</a:t>
            </a:r>
            <a:br>
              <a:rPr lang="en-US" altLang="en-US" dirty="0">
                <a:latin typeface="Georgia" panose="02040502050405020303" pitchFamily="18" charset="0"/>
              </a:rPr>
            </a:b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658" name="Google Shape;65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9"/>
          <p:cNvSpPr txBox="1">
            <a:spLocks noGrp="1"/>
          </p:cNvSpPr>
          <p:nvPr>
            <p:ph type="title"/>
          </p:nvPr>
        </p:nvSpPr>
        <p:spPr>
          <a:xfrm>
            <a:off x="311700" y="1464415"/>
            <a:ext cx="8520600" cy="1528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Tackling Externalities From Inside The Firm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-US" b="1" i="0" dirty="0">
                <a:solidFill>
                  <a:srgbClr val="000000"/>
                </a:solidFill>
                <a:effectLst/>
                <a:latin typeface="Tiempo"/>
              </a:rPr>
              <a:t>The Impact of Management Practices on Employee Productivity: A Field Experiment with Airline Captains </a:t>
            </a:r>
            <a:br>
              <a:rPr lang="en-US" b="1" i="0" dirty="0">
                <a:solidFill>
                  <a:srgbClr val="000000"/>
                </a:solidFill>
                <a:effectLst/>
                <a:latin typeface="Tiempo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Tiempo"/>
              </a:rPr>
              <a:t>w/Gosnell and Metcalfe</a:t>
            </a:r>
            <a:br>
              <a:rPr lang="en-US" b="1" i="0" dirty="0">
                <a:solidFill>
                  <a:srgbClr val="000000"/>
                </a:solidFill>
                <a:effectLst/>
                <a:latin typeface="Tiempo"/>
              </a:rPr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658" name="Google Shape;65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C005-6FF8-3A4E-AB2A-5E16D599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988" y="201217"/>
            <a:ext cx="6172200" cy="47829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McKinsey Estimates</a:t>
            </a:r>
          </a:p>
        </p:txBody>
      </p:sp>
      <p:pic>
        <p:nvPicPr>
          <p:cNvPr id="4" name="Picture 3" descr="Screen Shot 2015-07-19 at 3.24.35 PM.png">
            <a:extLst>
              <a:ext uri="{FF2B5EF4-FFF2-40B4-BE49-F238E27FC236}">
                <a16:creationId xmlns:a16="http://schemas.microsoft.com/office/drawing/2014/main" id="{C2BF5C0C-8F93-3D47-B3D5-2C1B82E4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1" y="679509"/>
            <a:ext cx="8531604" cy="43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33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C005-6FF8-3A4E-AB2A-5E16D599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988" y="201216"/>
            <a:ext cx="6172200" cy="857250"/>
          </a:xfrm>
        </p:spPr>
        <p:txBody>
          <a:bodyPr/>
          <a:lstStyle/>
          <a:p>
            <a:pPr algn="l"/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Shot 2015-07-19 at 3.24.35 PM.png">
            <a:extLst>
              <a:ext uri="{FF2B5EF4-FFF2-40B4-BE49-F238E27FC236}">
                <a16:creationId xmlns:a16="http://schemas.microsoft.com/office/drawing/2014/main" id="{C2BF5C0C-8F93-3D47-B3D5-2C1B82E4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6" y="848811"/>
            <a:ext cx="4084466" cy="1975352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1829CC2A-7804-3546-B163-06AD6D632E04}"/>
              </a:ext>
            </a:extLst>
          </p:cNvPr>
          <p:cNvSpPr/>
          <p:nvPr/>
        </p:nvSpPr>
        <p:spPr>
          <a:xfrm>
            <a:off x="3590926" y="1882273"/>
            <a:ext cx="57150" cy="19753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1E763-1B7E-5847-93B1-64FA7F995FF4}"/>
              </a:ext>
            </a:extLst>
          </p:cNvPr>
          <p:cNvSpPr txBox="1"/>
          <p:nvPr/>
        </p:nvSpPr>
        <p:spPr>
          <a:xfrm>
            <a:off x="1363343" y="2928938"/>
            <a:ext cx="203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  <a:cs typeface="Calibri Light"/>
              </a:rPr>
              <a:t>2x the negative MAC of McKinsey identified lowest-hanging fruit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77A22-852F-2F44-AA53-A8CED0CEBD83}"/>
              </a:ext>
            </a:extLst>
          </p:cNvPr>
          <p:cNvSpPr txBox="1"/>
          <p:nvPr/>
        </p:nvSpPr>
        <p:spPr>
          <a:xfrm>
            <a:off x="3088226" y="3857714"/>
            <a:ext cx="9648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-$250</a:t>
            </a:r>
          </a:p>
        </p:txBody>
      </p:sp>
    </p:spTree>
    <p:extLst>
      <p:ext uri="{BB962C8B-B14F-4D97-AF65-F5344CB8AC3E}">
        <p14:creationId xmlns:p14="http://schemas.microsoft.com/office/powerpoint/2010/main" val="1954843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9"/>
          <p:cNvSpPr txBox="1">
            <a:spLocks noGrp="1"/>
          </p:cNvSpPr>
          <p:nvPr>
            <p:ph type="title"/>
          </p:nvPr>
        </p:nvSpPr>
        <p:spPr>
          <a:xfrm>
            <a:off x="311700" y="102332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Understanding The Gender Pay Gap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-US" b="1" i="0" dirty="0">
                <a:solidFill>
                  <a:srgbClr val="000000"/>
                </a:solidFill>
                <a:effectLst/>
                <a:latin typeface="Tiempo"/>
              </a:rPr>
              <a:t>The Gender Earnings Gap in the Gig Economy: Evidence from over a Million Rideshare Drivers</a:t>
            </a:r>
            <a:br>
              <a:rPr lang="en-US" b="1" i="0" dirty="0">
                <a:solidFill>
                  <a:srgbClr val="000000"/>
                </a:solidFill>
                <a:effectLst/>
                <a:latin typeface="Tiempo"/>
              </a:rPr>
            </a:br>
            <a:r>
              <a:rPr lang="en-US" dirty="0">
                <a:solidFill>
                  <a:srgbClr val="000000"/>
                </a:solidFill>
                <a:latin typeface="Tiempo"/>
              </a:rPr>
              <a:t>w/Cook, Diamond, Hall, &amp; </a:t>
            </a:r>
            <a:r>
              <a:rPr lang="en-US" dirty="0" err="1">
                <a:solidFill>
                  <a:srgbClr val="000000"/>
                </a:solidFill>
                <a:latin typeface="Tiempo"/>
              </a:rPr>
              <a:t>Oyer</a:t>
            </a:r>
            <a:br>
              <a:rPr lang="en-US" b="1" i="0" dirty="0">
                <a:solidFill>
                  <a:srgbClr val="000000"/>
                </a:solidFill>
                <a:effectLst/>
                <a:latin typeface="Tiempo"/>
              </a:rPr>
            </a:b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658" name="Google Shape;65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4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9"/>
          <p:cNvSpPr txBox="1">
            <a:spLocks noGrp="1"/>
          </p:cNvSpPr>
          <p:nvPr>
            <p:ph type="title"/>
          </p:nvPr>
        </p:nvSpPr>
        <p:spPr>
          <a:xfrm>
            <a:off x="311700" y="1285660"/>
            <a:ext cx="8520600" cy="1706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Generosity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658" name="Google Shape;65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20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Work</a:t>
            </a:r>
            <a:endParaRPr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7642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indent="342900">
              <a:spcBef>
                <a:spcPts val="9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spcBef>
                <a:spcPts val="900"/>
              </a:spcBef>
              <a:buNone/>
            </a:pPr>
            <a:r>
              <a:rPr lang="en-US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Bharat K. </a:t>
            </a:r>
            <a:r>
              <a:rPr lang="en-US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Chandar</a:t>
            </a:r>
            <a:r>
              <a:rPr lang="en-US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Ali </a:t>
            </a:r>
            <a:r>
              <a:rPr lang="en-US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Hortaçsu</a:t>
            </a:r>
            <a:r>
              <a:rPr lang="en-US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John A. List &amp; Ian Muir &amp; Jeffrey M. Wooldridge, 2019. "</a:t>
            </a:r>
            <a:r>
              <a:rPr lang="en-US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and Analysis of Cluster-Randomized Field Experiments in Panel Data Settings</a:t>
            </a:r>
            <a:r>
              <a:rPr lang="en-US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," </a:t>
            </a:r>
            <a:r>
              <a:rPr lang="en-US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NBER Working Papers</a:t>
            </a:r>
            <a:r>
              <a:rPr lang="en-US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26389, National Bureau of Economic Research, Inc.</a:t>
            </a:r>
          </a:p>
          <a:p>
            <a:pPr indent="342900">
              <a:spcBef>
                <a:spcPts val="900"/>
              </a:spcBef>
              <a:buNone/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spcBef>
                <a:spcPts val="900"/>
              </a:spcBef>
              <a:buNone/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Bharat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Chandar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Uri Gneezy &amp; John A. List &amp; Ian Muir, 2019.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Drivers of Social Preferences: Evidence from a Nationwide Tipping Field Experiment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NBER Working Papers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26380, National Bureau of Economic Research, Inc.</a:t>
            </a:r>
          </a:p>
          <a:p>
            <a:pPr indent="457189">
              <a:spcBef>
                <a:spcPts val="1200"/>
              </a:spcBef>
              <a:buNone/>
            </a:pPr>
            <a:endParaRPr dirty="0"/>
          </a:p>
          <a:p>
            <a:pPr indent="457189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9"/>
          <p:cNvSpPr txBox="1">
            <a:spLocks noGrp="1"/>
          </p:cNvSpPr>
          <p:nvPr>
            <p:ph type="title"/>
          </p:nvPr>
        </p:nvSpPr>
        <p:spPr>
          <a:xfrm>
            <a:off x="311700" y="948776"/>
            <a:ext cx="8520600" cy="2043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What is the Value of Job Flexibility?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Reservation Wages and Workers’ Valuation of Job Flexibility: Evidence from a Natural Field Experiment</a:t>
            </a:r>
            <a: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," </a:t>
            </a:r>
            <a: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NBER Working Papers</a:t>
            </a:r>
            <a: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27807, NBER</a:t>
            </a:r>
            <a:b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w/Chen, Ding, &amp; Mogstad</a:t>
            </a:r>
            <a:br>
              <a:rPr lang="e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658" name="Google Shape;65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218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9"/>
          <p:cNvSpPr txBox="1">
            <a:spLocks noGrp="1"/>
          </p:cNvSpPr>
          <p:nvPr>
            <p:ph type="title"/>
          </p:nvPr>
        </p:nvSpPr>
        <p:spPr>
          <a:xfrm>
            <a:off x="311700" y="948776"/>
            <a:ext cx="8520600" cy="2043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Learning By Doing is Fundamental to Understanding Productivity Differences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Toward an Understanding of Learning By Doing: Evidence from an Automobile Assembly Plant”</a:t>
            </a:r>
            <a:b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w/Levitt &amp; </a:t>
            </a:r>
            <a:r>
              <a:rPr lang="en-US" sz="220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Syverson</a:t>
            </a:r>
            <a:br>
              <a:rPr lang="e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658" name="Google Shape;65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919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56C4-F5D0-CA0E-86F1-9D25EB31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13" y="206522"/>
            <a:ext cx="7886700" cy="166168"/>
          </a:xfrm>
          <a:solidFill>
            <a:schemeClr val="lt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Coming Soon!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926D1-38A2-5F09-C7E9-C73348BC7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0012"/>
            <a:ext cx="7886700" cy="4192607"/>
          </a:xfrm>
          <a:noFill/>
        </p:spPr>
        <p:txBody>
          <a:bodyPr/>
          <a:lstStyle/>
          <a:p>
            <a:pPr marL="0" indent="0">
              <a:buNone/>
            </a:pPr>
            <a:endParaRPr lang="e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endParaRPr lang="e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studies on Customer Retention: Memberships and “Consume for Rewards” (pending lawyer approval)</a:t>
            </a:r>
          </a:p>
          <a:p>
            <a:pPr marL="0" indent="0">
              <a:buNone/>
            </a:pPr>
            <a:endParaRPr lang="e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Targeting is not as important as you think…..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“Evaluating the Evidence on Daily Income Targeting with Experimental and Observational Data” 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(pending author approval)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169E2-56EE-C0D5-484C-65B72D3E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0ADD-89BB-B045-B689-FA38AD4C659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0899C-7AF7-DC4F-ABBE-6C7F08F4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03" y="505711"/>
            <a:ext cx="8713694" cy="4163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The </a:t>
            </a:r>
            <a:r>
              <a:rPr lang="en-US" b="1" dirty="0">
                <a:latin typeface="SF Pro Text" pitchFamily="2" charset="0"/>
                <a:ea typeface="SF Pro Text" pitchFamily="2" charset="0"/>
                <a:cs typeface="SF Pro Text" pitchFamily="2" charset="0"/>
              </a:rPr>
              <a:t>value of time (VOT) </a:t>
            </a: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is an important concept </a:t>
            </a:r>
            <a:r>
              <a:rPr lang="en-US" dirty="0"/>
              <a:t>throughout the social sciences and economics, and important to policymaking</a:t>
            </a:r>
          </a:p>
          <a:p>
            <a:pPr marL="0" indent="0">
              <a:buNone/>
            </a:pPr>
            <a:endParaRPr lang="en-US" dirty="0">
              <a:latin typeface="SF Pro Text Medium" pitchFamily="2" charset="0"/>
              <a:ea typeface="SF Pro Text Medium" pitchFamily="2" charset="0"/>
              <a:cs typeface="SF Pro Text Medium" pitchFamily="2" charset="0"/>
            </a:endParaRPr>
          </a:p>
          <a:p>
            <a:pPr marL="0" indent="0">
              <a:buNone/>
            </a:pP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Since </a:t>
            </a:r>
            <a:r>
              <a:rPr lang="en-US" dirty="0">
                <a:solidFill>
                  <a:srgbClr val="3366FF"/>
                </a:solidFill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David Green </a:t>
            </a: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(</a:t>
            </a:r>
            <a:r>
              <a:rPr lang="en-US" dirty="0">
                <a:solidFill>
                  <a:srgbClr val="3366FF"/>
                </a:solidFill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QJE, 1894</a:t>
            </a: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), economists have assumed VOT is constant for each individual – i.e., their wage rate</a:t>
            </a:r>
          </a:p>
          <a:p>
            <a:pPr marL="0" indent="0">
              <a:buNone/>
            </a:pPr>
            <a:endParaRPr lang="en-US" dirty="0">
              <a:latin typeface="SF Pro Text Medium" pitchFamily="2" charset="0"/>
              <a:ea typeface="SF Pro Text Medium" pitchFamily="2" charset="0"/>
              <a:cs typeface="SF Pro Text Medium" pitchFamily="2" charset="0"/>
            </a:endParaRPr>
          </a:p>
          <a:p>
            <a:pPr marL="0" indent="0">
              <a:buNone/>
            </a:pP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Labor market is the primary basis for how we judge contribution of time to economic welfare, propelled by </a:t>
            </a:r>
            <a:r>
              <a:rPr lang="en-US" dirty="0">
                <a:solidFill>
                  <a:srgbClr val="3366FF"/>
                </a:solidFill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Gary Becker </a:t>
            </a: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(</a:t>
            </a:r>
            <a:r>
              <a:rPr lang="en-US" dirty="0">
                <a:solidFill>
                  <a:srgbClr val="3366FF"/>
                </a:solidFill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EJ, 1965</a:t>
            </a: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) and </a:t>
            </a:r>
            <a:r>
              <a:rPr lang="en-US" dirty="0">
                <a:solidFill>
                  <a:srgbClr val="3366FF"/>
                </a:solidFill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Allan </a:t>
            </a:r>
            <a:r>
              <a:rPr lang="en-US" dirty="0" err="1">
                <a:solidFill>
                  <a:srgbClr val="3366FF"/>
                </a:solidFill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DeSerpa</a:t>
            </a:r>
            <a:r>
              <a:rPr lang="en-US" dirty="0">
                <a:solidFill>
                  <a:srgbClr val="3366FF"/>
                </a:solidFill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 </a:t>
            </a: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(</a:t>
            </a:r>
            <a:r>
              <a:rPr lang="en-US" dirty="0">
                <a:solidFill>
                  <a:srgbClr val="3366FF"/>
                </a:solidFill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EJ, 1971</a:t>
            </a: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)</a:t>
            </a:r>
          </a:p>
          <a:p>
            <a:pPr lvl="1"/>
            <a:r>
              <a:rPr lang="en-US" dirty="0">
                <a:solidFill>
                  <a:srgbClr val="3366FF"/>
                </a:solidFill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Bruce Johnson </a:t>
            </a: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(</a:t>
            </a:r>
            <a:r>
              <a:rPr lang="en-US" dirty="0">
                <a:solidFill>
                  <a:srgbClr val="3366FF"/>
                </a:solidFill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EI 1966</a:t>
            </a:r>
            <a:r>
              <a:rPr lang="en-US" dirty="0">
                <a:latin typeface="SF Pro Text Medium" pitchFamily="2" charset="0"/>
                <a:ea typeface="SF Pro Text Medium" pitchFamily="2" charset="0"/>
                <a:cs typeface="SF Pro Text Medium" pitchFamily="2" charset="0"/>
              </a:rPr>
              <a:t>) took VOT into transport and commuting</a:t>
            </a:r>
          </a:p>
        </p:txBody>
      </p:sp>
    </p:spTree>
    <p:extLst>
      <p:ext uri="{BB962C8B-B14F-4D97-AF65-F5344CB8AC3E}">
        <p14:creationId xmlns:p14="http://schemas.microsoft.com/office/powerpoint/2010/main" val="16225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3980-7A19-01F5-E235-131A0ED6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My View of the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DDE2A-18BB-ADA0-5082-5B5594B6D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Yesterday’s economist visited the pin factory to scribe general economic theories.  </a:t>
            </a:r>
          </a:p>
          <a:p>
            <a:pPr marL="114300" indent="0"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Today’s economist models natural disruptions that affect the pin factory and occasionally generates data from the pin factory to test economic theories.  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Tomorrow’s economist will surgically control the assignment mechanism to provide causal evidence of the inner workings of the pin factory </a:t>
            </a:r>
            <a:r>
              <a:rPr lang="en-US" sz="18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and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generate data necessary to understand if learnings from that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MTI12"/>
                <a:cs typeface="Times New Roman" panose="02020603050405020304" pitchFamily="18" charset="0"/>
              </a:rPr>
              <a:t>environment will transfer to other environments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be them spatially, temporally, or scale differentiated.  </a:t>
            </a:r>
            <a:endParaRPr lang="en-US" sz="18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747C6-DAD9-9900-7212-CC85C2669C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73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304800" y="342900"/>
            <a:ext cx="8339138" cy="1028700"/>
          </a:xfrm>
        </p:spPr>
        <p:txBody>
          <a:bodyPr/>
          <a:lstStyle/>
          <a:p>
            <a:pPr eaLnBrk="1" hangingPunct="1"/>
            <a:r>
              <a:rPr lang="en-US" altLang="en-US" sz="2025" dirty="0">
                <a:cs typeface="Times New Roman" panose="02020603050405020304" pitchFamily="18" charset="0"/>
              </a:rPr>
              <a:t>In Closing:  Generation Next, Collaboration with </a:t>
            </a:r>
            <a:br>
              <a:rPr lang="en-US" altLang="en-US" sz="2025" dirty="0">
                <a:cs typeface="Times New Roman" panose="02020603050405020304" pitchFamily="18" charset="0"/>
              </a:rPr>
            </a:br>
            <a:r>
              <a:rPr lang="en-US" altLang="en-US" sz="2025" dirty="0">
                <a:cs typeface="Times New Roman" panose="02020603050405020304" pitchFamily="18" charset="0"/>
              </a:rPr>
              <a:t>			     </a:t>
            </a:r>
            <a:endParaRPr lang="en-US" altLang="en-US" sz="2025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476250" y="1428750"/>
            <a:ext cx="8039100" cy="345757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1900" dirty="0"/>
              <a:t>Due to the historical outgrowth of field experiments from social experiments, it is unsurprising that most are done in partnerships with governments and NGOs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 dirty="0"/>
          </a:p>
          <a:p>
            <a:pPr eaLnBrk="1" hangingPunct="1"/>
            <a:r>
              <a:rPr lang="en-US" altLang="en-US" sz="1900" dirty="0"/>
              <a:t>However, field experiments in the private sector are a largely untapped opportunity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 dirty="0"/>
          </a:p>
          <a:p>
            <a:pPr eaLnBrk="1" hangingPunct="1"/>
            <a:r>
              <a:rPr lang="en-US" altLang="en-US" sz="1900" dirty="0"/>
              <a:t>Some low hanging fruit:</a:t>
            </a:r>
          </a:p>
          <a:p>
            <a:pPr lvl="1" eaLnBrk="1" hangingPunct="1"/>
            <a:r>
              <a:rPr lang="en-US" altLang="en-US" sz="1900" dirty="0"/>
              <a:t>Diversity &amp; Inclusion, optimal worker incentive schemes, hierarchal arrangements, social structures and networks relating to workplace design, firm compliance with rules and regulations, worker malfeasance, wellness and health programs.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900" b="1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900" b="1" dirty="0">
              <a:hlinkClick r:id="rId2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900" b="1" dirty="0">
                <a:hlinkClick r:id="rId2"/>
              </a:rPr>
              <a:t>http://www.fieldexperiments.com</a:t>
            </a:r>
            <a:endParaRPr lang="en-US" altLang="en-US" sz="1900" b="1" dirty="0"/>
          </a:p>
          <a:p>
            <a:pPr indent="-457200">
              <a:lnSpc>
                <a:spcPct val="80000"/>
              </a:lnSpc>
              <a:buNone/>
            </a:pPr>
            <a:endParaRPr lang="en-US" altLang="en-US" sz="1900" b="1" dirty="0"/>
          </a:p>
          <a:p>
            <a:pPr indent="-457200">
              <a:lnSpc>
                <a:spcPct val="80000"/>
              </a:lnSpc>
              <a:buNone/>
            </a:pPr>
            <a:endParaRPr lang="en-US" altLang="en-US" sz="1900" b="1" dirty="0"/>
          </a:p>
          <a:p>
            <a:pPr indent="-457200">
              <a:lnSpc>
                <a:spcPct val="80000"/>
              </a:lnSpc>
              <a:buNone/>
            </a:pPr>
            <a:r>
              <a:rPr lang="en-US" altLang="en-US" sz="1900" b="1" dirty="0"/>
              <a:t>Why Economists Should Run Field Experiments and 14 Tips for Pulling One Off</a:t>
            </a:r>
          </a:p>
          <a:p>
            <a:pPr marL="742950" lvl="1" indent="-400050">
              <a:lnSpc>
                <a:spcPct val="80000"/>
              </a:lnSpc>
              <a:buNone/>
            </a:pPr>
            <a:r>
              <a:rPr lang="en-US" altLang="en-US" sz="1900" dirty="0"/>
              <a:t>Journal of Economic Perspectives 2011 Summer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200" b="1" dirty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19" y="342900"/>
            <a:ext cx="21097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FEB5-8613-8648-ACF9-EE3C971E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54" y="427327"/>
            <a:ext cx="8338324" cy="44423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550" b="1" dirty="0"/>
              <a:t>The VOT is important to the economic modeling of: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where people live and how they commute </a:t>
            </a:r>
            <a:r>
              <a:rPr lang="en-US" dirty="0"/>
              <a:t>(</a:t>
            </a:r>
            <a:r>
              <a:rPr lang="en-US" dirty="0">
                <a:solidFill>
                  <a:srgbClr val="3366FF"/>
                </a:solidFill>
              </a:rPr>
              <a:t>Wheaton, AER 1977; Van Ommeren and </a:t>
            </a:r>
            <a:r>
              <a:rPr lang="en-US" dirty="0" err="1">
                <a:solidFill>
                  <a:srgbClr val="3366FF"/>
                </a:solidFill>
              </a:rPr>
              <a:t>Fosgerau</a:t>
            </a:r>
            <a:r>
              <a:rPr lang="en-US" dirty="0">
                <a:solidFill>
                  <a:srgbClr val="3366FF"/>
                </a:solidFill>
              </a:rPr>
              <a:t>, JUE 2009; Su, WP 2018; </a:t>
            </a:r>
            <a:r>
              <a:rPr lang="en-US" dirty="0" err="1">
                <a:solidFill>
                  <a:srgbClr val="3366FF"/>
                </a:solidFill>
              </a:rPr>
              <a:t>Kreindler</a:t>
            </a:r>
            <a:r>
              <a:rPr lang="en-US" dirty="0">
                <a:solidFill>
                  <a:srgbClr val="3366FF"/>
                </a:solidFill>
              </a:rPr>
              <a:t> and </a:t>
            </a:r>
            <a:r>
              <a:rPr lang="en-US" dirty="0" err="1">
                <a:solidFill>
                  <a:srgbClr val="3366FF"/>
                </a:solidFill>
              </a:rPr>
              <a:t>Miyauchi</a:t>
            </a:r>
            <a:r>
              <a:rPr lang="en-US" dirty="0">
                <a:solidFill>
                  <a:srgbClr val="3366FF"/>
                </a:solidFill>
              </a:rPr>
              <a:t>, WP 2019; Small et al., ECMA 2005; Bento et al., WP 2017; Hall, JEEA 2020</a:t>
            </a:r>
            <a:r>
              <a:rPr lang="en-US" dirty="0"/>
              <a:t>)</a:t>
            </a:r>
          </a:p>
          <a:p>
            <a:pPr>
              <a:buFont typeface="System Font Regular"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how people supply their labor </a:t>
            </a:r>
            <a:r>
              <a:rPr lang="en-US" dirty="0"/>
              <a:t>(</a:t>
            </a:r>
            <a:r>
              <a:rPr lang="en-US" dirty="0">
                <a:solidFill>
                  <a:srgbClr val="3366FF"/>
                </a:solidFill>
              </a:rPr>
              <a:t>Aguiar and Hurst, QJE 2007; Aguiar et al., AER 2013, WP 2017; </a:t>
            </a:r>
            <a:r>
              <a:rPr lang="en-US" dirty="0" err="1">
                <a:solidFill>
                  <a:srgbClr val="3366FF"/>
                </a:solidFill>
              </a:rPr>
              <a:t>Benhabib</a:t>
            </a:r>
            <a:r>
              <a:rPr lang="en-US" dirty="0">
                <a:solidFill>
                  <a:srgbClr val="3366FF"/>
                </a:solidFill>
              </a:rPr>
              <a:t> et al., JPE 1991; </a:t>
            </a:r>
            <a:r>
              <a:rPr lang="en-US" dirty="0" err="1">
                <a:solidFill>
                  <a:srgbClr val="3366FF"/>
                </a:solidFill>
              </a:rPr>
              <a:t>Gelber</a:t>
            </a:r>
            <a:r>
              <a:rPr lang="en-US" dirty="0">
                <a:solidFill>
                  <a:srgbClr val="3366FF"/>
                </a:solidFill>
              </a:rPr>
              <a:t> and Mitchell, </a:t>
            </a:r>
            <a:r>
              <a:rPr lang="en-US" dirty="0" err="1">
                <a:solidFill>
                  <a:srgbClr val="3366FF"/>
                </a:solidFill>
              </a:rPr>
              <a:t>REStud</a:t>
            </a:r>
            <a:r>
              <a:rPr lang="en-US" dirty="0">
                <a:solidFill>
                  <a:srgbClr val="3366FF"/>
                </a:solidFill>
              </a:rPr>
              <a:t> 2012; </a:t>
            </a:r>
            <a:r>
              <a:rPr lang="en-US" dirty="0" err="1">
                <a:solidFill>
                  <a:srgbClr val="3366FF"/>
                </a:solidFill>
              </a:rPr>
              <a:t>Goldin</a:t>
            </a:r>
            <a:r>
              <a:rPr lang="en-US" dirty="0">
                <a:solidFill>
                  <a:srgbClr val="3366FF"/>
                </a:solidFill>
              </a:rPr>
              <a:t>, AER 2014; </a:t>
            </a:r>
            <a:r>
              <a:rPr lang="en-US" dirty="0" err="1">
                <a:solidFill>
                  <a:srgbClr val="3366FF"/>
                </a:solidFill>
              </a:rPr>
              <a:t>Gronau</a:t>
            </a:r>
            <a:r>
              <a:rPr lang="en-US" dirty="0">
                <a:solidFill>
                  <a:srgbClr val="3366FF"/>
                </a:solidFill>
              </a:rPr>
              <a:t>, AER 1973; Mas and </a:t>
            </a:r>
            <a:r>
              <a:rPr lang="en-US" dirty="0" err="1">
                <a:solidFill>
                  <a:srgbClr val="3366FF"/>
                </a:solidFill>
              </a:rPr>
              <a:t>Pallais</a:t>
            </a:r>
            <a:r>
              <a:rPr lang="en-US" dirty="0">
                <a:solidFill>
                  <a:srgbClr val="3366FF"/>
                </a:solidFill>
              </a:rPr>
              <a:t>, AER 2017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how people invest in their health </a:t>
            </a:r>
            <a:r>
              <a:rPr lang="en-US" dirty="0"/>
              <a:t>(</a:t>
            </a:r>
            <a:r>
              <a:rPr lang="en-US" dirty="0" err="1">
                <a:solidFill>
                  <a:srgbClr val="3366FF"/>
                </a:solidFill>
              </a:rPr>
              <a:t>Besley</a:t>
            </a:r>
            <a:r>
              <a:rPr lang="en-US" dirty="0">
                <a:solidFill>
                  <a:srgbClr val="3366FF"/>
                </a:solidFill>
              </a:rPr>
              <a:t> et al., JPubEc1999; Miller and </a:t>
            </a:r>
            <a:r>
              <a:rPr lang="en-US" dirty="0" err="1">
                <a:solidFill>
                  <a:srgbClr val="3366FF"/>
                </a:solidFill>
              </a:rPr>
              <a:t>Urdinola</a:t>
            </a:r>
            <a:r>
              <a:rPr lang="en-US" dirty="0">
                <a:solidFill>
                  <a:srgbClr val="3366FF"/>
                </a:solidFill>
              </a:rPr>
              <a:t>, JPE 2010; Philipson et al., WP 2010</a:t>
            </a:r>
            <a:r>
              <a:rPr lang="en-US" dirty="0"/>
              <a:t>)</a:t>
            </a:r>
          </a:p>
          <a:p>
            <a:pPr>
              <a:buFont typeface="System Font Regular"/>
              <a:buChar char="-"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goods people buy </a:t>
            </a:r>
            <a:r>
              <a:rPr lang="en-US" dirty="0"/>
              <a:t>(</a:t>
            </a:r>
            <a:r>
              <a:rPr lang="en-US" dirty="0" err="1">
                <a:solidFill>
                  <a:srgbClr val="3366FF"/>
                </a:solidFill>
              </a:rPr>
              <a:t>Oropesa</a:t>
            </a:r>
            <a:r>
              <a:rPr lang="en-US" dirty="0">
                <a:solidFill>
                  <a:srgbClr val="3366FF"/>
                </a:solidFill>
              </a:rPr>
              <a:t>, JCR 1993; </a:t>
            </a:r>
            <a:r>
              <a:rPr lang="en-US" dirty="0" err="1">
                <a:solidFill>
                  <a:srgbClr val="3366FF"/>
                </a:solidFill>
              </a:rPr>
              <a:t>Nevo</a:t>
            </a:r>
            <a:r>
              <a:rPr lang="en-US" dirty="0">
                <a:solidFill>
                  <a:srgbClr val="3366FF"/>
                </a:solidFill>
              </a:rPr>
              <a:t> and Wong, WP 2015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valuation of environmental good and services </a:t>
            </a:r>
            <a:r>
              <a:rPr lang="en-US" dirty="0"/>
              <a:t>(</a:t>
            </a:r>
            <a:r>
              <a:rPr lang="en-US" dirty="0">
                <a:solidFill>
                  <a:srgbClr val="3366FF"/>
                </a:solidFill>
              </a:rPr>
              <a:t>McConnell and Strand, AJAE 1981; Smith et al., LE 1983</a:t>
            </a:r>
            <a:r>
              <a:rPr lang="en-US" dirty="0"/>
              <a:t>)</a:t>
            </a:r>
          </a:p>
          <a:p>
            <a:pPr>
              <a:buFont typeface="System Font Regular"/>
              <a:buChar char="-"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national accounts and wellbeing </a:t>
            </a:r>
            <a:r>
              <a:rPr lang="en-US" dirty="0"/>
              <a:t>(</a:t>
            </a:r>
            <a:r>
              <a:rPr lang="en-US" dirty="0">
                <a:solidFill>
                  <a:srgbClr val="3366FF"/>
                </a:solidFill>
              </a:rPr>
              <a:t>Krueger et al., 2009; Nordhaus, 2009; Aguiar and Hurst, 2016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Welfare costs associated with a fluctuating business cycles </a:t>
            </a:r>
            <a:r>
              <a:rPr lang="en-US" dirty="0"/>
              <a:t>(</a:t>
            </a:r>
            <a:r>
              <a:rPr lang="en-US" dirty="0">
                <a:solidFill>
                  <a:srgbClr val="3366FF"/>
                </a:solidFill>
              </a:rPr>
              <a:t>Aguiar et al., AER 2013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57A6-D9F8-4948-8FC4-66A38A8A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85" y="142459"/>
            <a:ext cx="8077665" cy="99417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VOT used in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D6C7-D7F1-9C45-8DAC-829226BA5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17" y="1268016"/>
            <a:ext cx="8321598" cy="3570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U.S. Government currently values people’s time between 1/3 (</a:t>
            </a:r>
            <a:r>
              <a:rPr lang="en-US" dirty="0">
                <a:solidFill>
                  <a:srgbClr val="3366FF"/>
                </a:solidFill>
              </a:rPr>
              <a:t>EPA, 2020</a:t>
            </a:r>
            <a:r>
              <a:rPr lang="en-US" dirty="0"/>
              <a:t>) and 1/2 (</a:t>
            </a:r>
            <a:r>
              <a:rPr lang="en-US" dirty="0">
                <a:solidFill>
                  <a:srgbClr val="3366FF"/>
                </a:solidFill>
              </a:rPr>
              <a:t>DOT, 2020</a:t>
            </a:r>
            <a:r>
              <a:rPr lang="en-US" dirty="0"/>
              <a:t>) of the wage rate for project appraisal </a:t>
            </a:r>
          </a:p>
          <a:p>
            <a:pPr lvl="1"/>
            <a:r>
              <a:rPr lang="en-US" b="1" dirty="0"/>
              <a:t>suggesting a VOT of $9 to $14 per hour (2015 prices)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used as a constant for all infrastructure projects in the U.S. </a:t>
            </a:r>
          </a:p>
          <a:p>
            <a:pPr lvl="1"/>
            <a:r>
              <a:rPr lang="en-US" b="1" dirty="0"/>
              <a:t>$[VOT x pop] </a:t>
            </a:r>
            <a:r>
              <a:rPr lang="en-US" dirty="0"/>
              <a:t>is a large part of the benefits of many infrastructure and environmental projects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 important for modeling future climate taxes, congestion pricing, and benefits of public transit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Getting the number right is important for economic modeling and allocate public resources.  </a:t>
            </a:r>
            <a:r>
              <a:rPr lang="en-US" u="sng" dirty="0"/>
              <a:t>Is this range the right one?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7169-C478-E9FE-BD4F-657E570C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Path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B4180-B1B1-132D-259F-DBC366358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US Gov., economic analyses underlying the values assigned to time saving for public projects have been confined to a theoretical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straight-jacket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--where the labor/leisure choice is the only place for measuring tradeoffs.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goal is to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the straight-jacket and explore whether the “timing of the time” affects VOT.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E86AC-54FE-95FD-3E0D-DC29381548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492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42900"/>
            <a:ext cx="6172200" cy="74295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36" y="1200150"/>
            <a:ext cx="7552765" cy="3712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ML at Lyft was recognizing the reduced form relationships between conversion and ETAs, price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Dispatch and proper use of incentives on both sides of the market can make use of such information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Field Experiments can be used to measure how exogenous variation in ETAs and prices affect conversion and product opportunities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5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71" y="153786"/>
            <a:ext cx="8043092" cy="994172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At Lyft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652" y="917367"/>
            <a:ext cx="4117945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randomly change the wait time and the price of a ride that customers eye-balled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Such "take it or leave it" decisions exploit the role of weak complementarity in extensive margin choices.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Weak complementarity provides a VOT estimate from two elasticities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Google Shape;78;p16">
            <a:extLst>
              <a:ext uri="{FF2B5EF4-FFF2-40B4-BE49-F238E27FC236}">
                <a16:creationId xmlns:a16="http://schemas.microsoft.com/office/drawing/2014/main" id="{C94C7D89-FC98-9E4E-9F72-3260FBC5027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171" y="891833"/>
            <a:ext cx="2192483" cy="346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9;p16">
            <a:extLst>
              <a:ext uri="{FF2B5EF4-FFF2-40B4-BE49-F238E27FC236}">
                <a16:creationId xmlns:a16="http://schemas.microsoft.com/office/drawing/2014/main" id="{40C76935-D7E5-B14D-A3C0-64D86790F6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96" t="11544" r="6131" b="12253"/>
          <a:stretch/>
        </p:blipFill>
        <p:spPr>
          <a:xfrm>
            <a:off x="2625260" y="891832"/>
            <a:ext cx="2057300" cy="3272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916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44047</TotalTime>
  <Words>2415</Words>
  <Application>Microsoft Office PowerPoint</Application>
  <PresentationFormat>On-screen Show (16:9)</PresentationFormat>
  <Paragraphs>308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Georgia</vt:lpstr>
      <vt:lpstr>PingFang TC</vt:lpstr>
      <vt:lpstr>Arial</vt:lpstr>
      <vt:lpstr>SF Pro Text</vt:lpstr>
      <vt:lpstr>System Font Regular</vt:lpstr>
      <vt:lpstr>Bogle Bold</vt:lpstr>
      <vt:lpstr>Bogle</vt:lpstr>
      <vt:lpstr>Wingdings</vt:lpstr>
      <vt:lpstr>Times New Roman</vt:lpstr>
      <vt:lpstr>Proxima Nova</vt:lpstr>
      <vt:lpstr>Asap</vt:lpstr>
      <vt:lpstr>Tiempo</vt:lpstr>
      <vt:lpstr>SF Pro Text Medium</vt:lpstr>
      <vt:lpstr>Helvetica</vt:lpstr>
      <vt:lpstr>Simple Light</vt:lpstr>
      <vt:lpstr>think-cell Slide</vt:lpstr>
      <vt:lpstr>Leveraging Private Sector  Data to Help Inform Major Social Challenges</vt:lpstr>
      <vt:lpstr>Today’s Agenda</vt:lpstr>
      <vt:lpstr>A.  The Value of Time      </vt:lpstr>
      <vt:lpstr>PowerPoint Presentation</vt:lpstr>
      <vt:lpstr>PowerPoint Presentation</vt:lpstr>
      <vt:lpstr>VOT used in policy</vt:lpstr>
      <vt:lpstr>A Path Forward</vt:lpstr>
      <vt:lpstr>Background</vt:lpstr>
      <vt:lpstr>At Lyft</vt:lpstr>
      <vt:lpstr>Identification in Natural Field Experiment I</vt:lpstr>
      <vt:lpstr>Natural Field Experiment II</vt:lpstr>
      <vt:lpstr> The Value of Time in the United States: Estimates from Nationwide Natural Field Experiments  Ariel Goldszmidt, John List, Robert Metcalfe, Ian Muir, Kerry Smith &amp; Jenny Wang </vt:lpstr>
      <vt:lpstr> The Value of Time in the United States: Estimates from Nationwide Natural Field Experiments  Ariel Goldszmidt, John List, Robert Metcalfe, Ian Muir, Kerry Smith &amp; Jenny Wang </vt:lpstr>
      <vt:lpstr>Some Products</vt:lpstr>
      <vt:lpstr>    B.  Economics of Crime:   Police Discrimination    </vt:lpstr>
      <vt:lpstr>One Dismal Fact in the U.S.:  Huge disparities in law enforcement during police encounters</vt:lpstr>
      <vt:lpstr>Two major challenges when interpreting past work</vt:lpstr>
      <vt:lpstr>We circumvent these issues using Lyft and FOI data</vt:lpstr>
      <vt:lpstr>Two Approaches</vt:lpstr>
      <vt:lpstr>No racial differences in speeding behavior</vt:lpstr>
      <vt:lpstr>Both empirical approaches show discrimination</vt:lpstr>
      <vt:lpstr>Ruling out alternative interpretations</vt:lpstr>
      <vt:lpstr>No evidence of racial differences in accidents</vt:lpstr>
      <vt:lpstr>No Racial differences in re-offense rates</vt:lpstr>
      <vt:lpstr>Conclusions</vt:lpstr>
      <vt:lpstr>High-Frequency Location Data Shows That Race Affects the Likelihood of Being Stopped and Fined for Speeding </vt:lpstr>
      <vt:lpstr>PowerPoint Presentation</vt:lpstr>
      <vt:lpstr>Project Gigaton™: Driving action with suppliers toward Regeneration</vt:lpstr>
      <vt:lpstr> </vt:lpstr>
      <vt:lpstr>Law of Demand is much more behavioral than we think   Left-Digit Bias at Lyft  w/Ian Muir, Devin Pope, and Gregory Sun   </vt:lpstr>
      <vt:lpstr>Tackling Externalities From Inside The Firm   The Impact of Management Practices on Employee Productivity: A Field Experiment with Airline Captains  w/Gosnell and Metcalfe    </vt:lpstr>
      <vt:lpstr>McKinsey Estimates</vt:lpstr>
      <vt:lpstr>PowerPoint Presentation</vt:lpstr>
      <vt:lpstr>Understanding The Gender Pay Gap    The Gender Earnings Gap in the Gig Economy: Evidence from over a Million Rideshare Drivers w/Cook, Diamond, Hall, &amp; Oyer   </vt:lpstr>
      <vt:lpstr>Understanding Generosity    </vt:lpstr>
      <vt:lpstr>Some Work</vt:lpstr>
      <vt:lpstr>What is the Value of Job Flexibility?    "Reservation Wages and Workers’ Valuation of Job Flexibility: Evidence from a Natural Field Experiment," NBER Working Papers 27807, NBER  w/Chen, Ding, &amp; Mogstad     </vt:lpstr>
      <vt:lpstr>Learning By Doing is Fundamental to Understanding Productivity Differences    “Toward an Understanding of Learning By Doing: Evidence from an Automobile Assembly Plant”  w/Levitt &amp; Syverson     </vt:lpstr>
      <vt:lpstr> Coming Soon!</vt:lpstr>
      <vt:lpstr>My View of the Landscape</vt:lpstr>
      <vt:lpstr>In Closing:  Generation Next, Collaboration with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Behavioral Economics to Better Understand our Customers</dc:title>
  <dc:creator>john list</dc:creator>
  <cp:lastModifiedBy>John List</cp:lastModifiedBy>
  <cp:revision>44</cp:revision>
  <dcterms:modified xsi:type="dcterms:W3CDTF">2023-11-16T22:29:37Z</dcterms:modified>
</cp:coreProperties>
</file>